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6"/>
  </p:notesMasterIdLst>
  <p:sldIdLst>
    <p:sldId id="256" r:id="rId2"/>
    <p:sldId id="378" r:id="rId3"/>
    <p:sldId id="330" r:id="rId4"/>
    <p:sldId id="375" r:id="rId5"/>
    <p:sldId id="331" r:id="rId6"/>
    <p:sldId id="332" r:id="rId7"/>
    <p:sldId id="374" r:id="rId8"/>
    <p:sldId id="328" r:id="rId9"/>
    <p:sldId id="369" r:id="rId10"/>
    <p:sldId id="370" r:id="rId11"/>
    <p:sldId id="333" r:id="rId12"/>
    <p:sldId id="334" r:id="rId13"/>
    <p:sldId id="371" r:id="rId14"/>
    <p:sldId id="336" r:id="rId15"/>
    <p:sldId id="337" r:id="rId16"/>
    <p:sldId id="338" r:id="rId17"/>
    <p:sldId id="339" r:id="rId18"/>
    <p:sldId id="340" r:id="rId19"/>
    <p:sldId id="341" r:id="rId20"/>
    <p:sldId id="342" r:id="rId21"/>
    <p:sldId id="343" r:id="rId22"/>
    <p:sldId id="344" r:id="rId23"/>
    <p:sldId id="312" r:id="rId24"/>
    <p:sldId id="314" r:id="rId25"/>
    <p:sldId id="315" r:id="rId26"/>
    <p:sldId id="316" r:id="rId27"/>
    <p:sldId id="345" r:id="rId28"/>
    <p:sldId id="346" r:id="rId29"/>
    <p:sldId id="347" r:id="rId30"/>
    <p:sldId id="348" r:id="rId31"/>
    <p:sldId id="349" r:id="rId32"/>
    <p:sldId id="350" r:id="rId33"/>
    <p:sldId id="351" r:id="rId34"/>
    <p:sldId id="352" r:id="rId35"/>
    <p:sldId id="356" r:id="rId36"/>
    <p:sldId id="354" r:id="rId37"/>
    <p:sldId id="355" r:id="rId38"/>
    <p:sldId id="358" r:id="rId39"/>
    <p:sldId id="359" r:id="rId40"/>
    <p:sldId id="360" r:id="rId41"/>
    <p:sldId id="357" r:id="rId42"/>
    <p:sldId id="373" r:id="rId43"/>
    <p:sldId id="361" r:id="rId44"/>
    <p:sldId id="377" r:id="rId45"/>
    <p:sldId id="262" r:id="rId46"/>
    <p:sldId id="289" r:id="rId47"/>
    <p:sldId id="367" r:id="rId48"/>
    <p:sldId id="372" r:id="rId49"/>
    <p:sldId id="362" r:id="rId50"/>
    <p:sldId id="363" r:id="rId51"/>
    <p:sldId id="364" r:id="rId52"/>
    <p:sldId id="365" r:id="rId53"/>
    <p:sldId id="368" r:id="rId54"/>
    <p:sldId id="366" r:id="rId5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343"/>
    <p:restoredTop sz="85127"/>
  </p:normalViewPr>
  <p:slideViewPr>
    <p:cSldViewPr snapToGrid="0" snapToObjects="1">
      <p:cViewPr varScale="1">
        <p:scale>
          <a:sx n="92" d="100"/>
          <a:sy n="92" d="100"/>
        </p:scale>
        <p:origin x="304" y="176"/>
      </p:cViewPr>
      <p:guideLst/>
    </p:cSldViewPr>
  </p:slideViewPr>
  <p:outlineViewPr>
    <p:cViewPr>
      <p:scale>
        <a:sx n="33" d="100"/>
        <a:sy n="33" d="100"/>
      </p:scale>
      <p:origin x="0" y="-42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3_2">
  <dgm:title val=""/>
  <dgm:desc val=""/>
  <dgm:catLst>
    <dgm:cat type="accent3" pri="13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076EDFD-E346-4297-B2C1-48E97E6C65FD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3_2" csCatId="accent3" phldr="1"/>
      <dgm:spPr/>
      <dgm:t>
        <a:bodyPr/>
        <a:lstStyle/>
        <a:p>
          <a:endParaRPr lang="en-US"/>
        </a:p>
      </dgm:t>
    </dgm:pt>
    <dgm:pt modelId="{7BA5AF1F-5D7C-45CA-B288-45761D8CDCDA}">
      <dgm:prSet/>
      <dgm:spPr/>
      <dgm:t>
        <a:bodyPr/>
        <a:lstStyle/>
        <a:p>
          <a:pPr algn="l">
            <a:lnSpc>
              <a:spcPct val="100000"/>
            </a:lnSpc>
          </a:pPr>
          <a:r>
            <a:rPr lang="en-US" dirty="0">
              <a:latin typeface="Avenir Book" panose="02000503020000020003" pitchFamily="2" charset="0"/>
            </a:rPr>
            <a:t>Impurity</a:t>
          </a:r>
        </a:p>
      </dgm:t>
    </dgm:pt>
    <dgm:pt modelId="{208B9C58-5A20-4A97-9ED5-B063EB9FFAEA}" type="parTrans" cxnId="{BC138B9D-EFE7-46BB-98B7-81FFBD4DDAD8}">
      <dgm:prSet/>
      <dgm:spPr/>
      <dgm:t>
        <a:bodyPr/>
        <a:lstStyle/>
        <a:p>
          <a:endParaRPr lang="en-US"/>
        </a:p>
      </dgm:t>
    </dgm:pt>
    <dgm:pt modelId="{33EAB75C-059D-488F-8A8D-A41E3E3C0FB1}" type="sibTrans" cxnId="{BC138B9D-EFE7-46BB-98B7-81FFBD4DDAD8}">
      <dgm:prSet/>
      <dgm:spPr/>
      <dgm:t>
        <a:bodyPr/>
        <a:lstStyle/>
        <a:p>
          <a:endParaRPr lang="en-US"/>
        </a:p>
      </dgm:t>
    </dgm:pt>
    <dgm:pt modelId="{46BC107A-21DA-49D5-AA8A-3BCDE608B99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latin typeface="Avenir Book" panose="02000503020000020003" pitchFamily="2" charset="0"/>
            </a:rPr>
            <a:t>Feature weights</a:t>
          </a:r>
        </a:p>
      </dgm:t>
    </dgm:pt>
    <dgm:pt modelId="{0450EDBB-1067-4FDB-A861-34AAF9EE2D37}" type="parTrans" cxnId="{D45C8B89-D31F-41AA-BE0D-78AAB4775D4B}">
      <dgm:prSet/>
      <dgm:spPr/>
      <dgm:t>
        <a:bodyPr/>
        <a:lstStyle/>
        <a:p>
          <a:endParaRPr lang="en-US"/>
        </a:p>
      </dgm:t>
    </dgm:pt>
    <dgm:pt modelId="{8488EC8E-3194-4DB9-90C5-C2D9885E96B4}" type="sibTrans" cxnId="{D45C8B89-D31F-41AA-BE0D-78AAB4775D4B}">
      <dgm:prSet/>
      <dgm:spPr/>
      <dgm:t>
        <a:bodyPr/>
        <a:lstStyle/>
        <a:p>
          <a:endParaRPr lang="en-US"/>
        </a:p>
      </dgm:t>
    </dgm:pt>
    <dgm:pt modelId="{45943B53-3987-434A-9EE9-214E2D3F54FF}">
      <dgm:prSet/>
      <dgm:spPr/>
      <dgm:t>
        <a:bodyPr/>
        <a:lstStyle/>
        <a:p>
          <a:pPr algn="l">
            <a:lnSpc>
              <a:spcPct val="100000"/>
            </a:lnSpc>
          </a:pPr>
          <a:r>
            <a:rPr lang="en-US" dirty="0">
              <a:latin typeface="Avenir Book" panose="02000503020000020003" pitchFamily="2" charset="0"/>
            </a:rPr>
            <a:t>Coverage</a:t>
          </a:r>
        </a:p>
      </dgm:t>
    </dgm:pt>
    <dgm:pt modelId="{382DB550-444B-43DD-9D37-B405265714D9}" type="parTrans" cxnId="{599F3180-5C11-4BF1-993E-5D6916841F94}">
      <dgm:prSet/>
      <dgm:spPr/>
      <dgm:t>
        <a:bodyPr/>
        <a:lstStyle/>
        <a:p>
          <a:endParaRPr lang="en-US"/>
        </a:p>
      </dgm:t>
    </dgm:pt>
    <dgm:pt modelId="{96630F6C-9DE7-44F9-B215-097D0F5D1418}" type="sibTrans" cxnId="{599F3180-5C11-4BF1-993E-5D6916841F94}">
      <dgm:prSet/>
      <dgm:spPr/>
      <dgm:t>
        <a:bodyPr/>
        <a:lstStyle/>
        <a:p>
          <a:endParaRPr lang="en-US"/>
        </a:p>
      </dgm:t>
    </dgm:pt>
    <dgm:pt modelId="{A2142845-BAD7-4708-82BE-863061423E36}" type="pres">
      <dgm:prSet presAssocID="{8076EDFD-E346-4297-B2C1-48E97E6C65FD}" presName="root" presStyleCnt="0">
        <dgm:presLayoutVars>
          <dgm:dir/>
          <dgm:resizeHandles val="exact"/>
        </dgm:presLayoutVars>
      </dgm:prSet>
      <dgm:spPr/>
    </dgm:pt>
    <dgm:pt modelId="{FE8B82D7-0F2E-4AF3-AB25-F3CF73F94C16}" type="pres">
      <dgm:prSet presAssocID="{7BA5AF1F-5D7C-45CA-B288-45761D8CDCDA}" presName="compNode" presStyleCnt="0"/>
      <dgm:spPr/>
    </dgm:pt>
    <dgm:pt modelId="{908AC86A-3848-4B38-8146-3FDB38A05356}" type="pres">
      <dgm:prSet presAssocID="{7BA5AF1F-5D7C-45CA-B288-45761D8CDCDA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B80CC501-B467-42DB-9AAF-072225DEC15E}" type="pres">
      <dgm:prSet presAssocID="{7BA5AF1F-5D7C-45CA-B288-45761D8CDCDA}" presName="spaceRect" presStyleCnt="0"/>
      <dgm:spPr/>
    </dgm:pt>
    <dgm:pt modelId="{10191FE5-FD95-4C61-94DE-5C14411008E9}" type="pres">
      <dgm:prSet presAssocID="{7BA5AF1F-5D7C-45CA-B288-45761D8CDCDA}" presName="textRect" presStyleLbl="revTx" presStyleIdx="0" presStyleCnt="3" custLinFactX="7261" custLinFactY="-86966" custLinFactNeighborX="100000" custLinFactNeighborY="-100000">
        <dgm:presLayoutVars>
          <dgm:chMax val="1"/>
          <dgm:chPref val="1"/>
        </dgm:presLayoutVars>
      </dgm:prSet>
      <dgm:spPr/>
    </dgm:pt>
    <dgm:pt modelId="{D23CE159-DE01-49BE-85EE-EAD8685F75A6}" type="pres">
      <dgm:prSet presAssocID="{33EAB75C-059D-488F-8A8D-A41E3E3C0FB1}" presName="sibTrans" presStyleCnt="0"/>
      <dgm:spPr/>
    </dgm:pt>
    <dgm:pt modelId="{1B516A89-76FF-42C7-98CB-2B71427B9C4C}" type="pres">
      <dgm:prSet presAssocID="{46BC107A-21DA-49D5-AA8A-3BCDE608B997}" presName="compNode" presStyleCnt="0"/>
      <dgm:spPr/>
    </dgm:pt>
    <dgm:pt modelId="{7F951B5F-441A-4C76-BEEE-471E2A988B9B}" type="pres">
      <dgm:prSet presAssocID="{46BC107A-21DA-49D5-AA8A-3BCDE608B997}" presName="iconRect" presStyleLbl="node1" presStyleIdx="1" presStyleCnt="3" custLinFactX="-100000" custLinFactY="67906" custLinFactNeighborX="-156585" custLinFactNeighborY="100000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umbbell"/>
        </a:ext>
      </dgm:extLst>
    </dgm:pt>
    <dgm:pt modelId="{365D5EB6-E894-47E1-82D2-BBB44C6014A5}" type="pres">
      <dgm:prSet presAssocID="{46BC107A-21DA-49D5-AA8A-3BCDE608B997}" presName="spaceRect" presStyleCnt="0"/>
      <dgm:spPr/>
    </dgm:pt>
    <dgm:pt modelId="{599300EE-0B38-45FA-A0E2-F0C90978D0F3}" type="pres">
      <dgm:prSet presAssocID="{46BC107A-21DA-49D5-AA8A-3BCDE608B997}" presName="textRect" presStyleLbl="revTx" presStyleIdx="1" presStyleCnt="3" custLinFactNeighborX="-10095" custLinFactNeighborY="98728">
        <dgm:presLayoutVars>
          <dgm:chMax val="1"/>
          <dgm:chPref val="1"/>
        </dgm:presLayoutVars>
      </dgm:prSet>
      <dgm:spPr/>
    </dgm:pt>
    <dgm:pt modelId="{305D1E87-6C1C-45BC-BA60-675BE7853B98}" type="pres">
      <dgm:prSet presAssocID="{8488EC8E-3194-4DB9-90C5-C2D9885E96B4}" presName="sibTrans" presStyleCnt="0"/>
      <dgm:spPr/>
    </dgm:pt>
    <dgm:pt modelId="{9C6BD4B8-009E-4EF8-B25E-AD59FD2D773C}" type="pres">
      <dgm:prSet presAssocID="{45943B53-3987-434A-9EE9-214E2D3F54FF}" presName="compNode" presStyleCnt="0"/>
      <dgm:spPr/>
    </dgm:pt>
    <dgm:pt modelId="{29932407-1BA2-46BD-A9CD-872B8329B283}" type="pres">
      <dgm:prSet presAssocID="{45943B53-3987-434A-9EE9-214E2D3F54FF}" presName="iconRect" presStyleLbl="node1" presStyleIdx="2" presStyleCnt="3" custLinFactX="-21983" custLinFactNeighborX="-100000" custLinFactNeighborY="92539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Newspaper"/>
        </a:ext>
      </dgm:extLst>
    </dgm:pt>
    <dgm:pt modelId="{2B5EF9ED-378F-4FE8-940A-8EB3190B0422}" type="pres">
      <dgm:prSet presAssocID="{45943B53-3987-434A-9EE9-214E2D3F54FF}" presName="spaceRect" presStyleCnt="0"/>
      <dgm:spPr/>
    </dgm:pt>
    <dgm:pt modelId="{91546327-0CEB-48A9-B1F8-A85E741679A7}" type="pres">
      <dgm:prSet presAssocID="{45943B53-3987-434A-9EE9-214E2D3F54FF}" presName="textRect" presStyleLbl="revTx" presStyleIdx="2" presStyleCnt="3" custLinFactNeighborX="48583" custLinFactNeighborY="-30908">
        <dgm:presLayoutVars>
          <dgm:chMax val="1"/>
          <dgm:chPref val="1"/>
        </dgm:presLayoutVars>
      </dgm:prSet>
      <dgm:spPr/>
    </dgm:pt>
  </dgm:ptLst>
  <dgm:cxnLst>
    <dgm:cxn modelId="{F6E88837-3995-764E-A234-34ED75900DD6}" type="presOf" srcId="{7BA5AF1F-5D7C-45CA-B288-45761D8CDCDA}" destId="{10191FE5-FD95-4C61-94DE-5C14411008E9}" srcOrd="0" destOrd="0" presId="urn:microsoft.com/office/officeart/2018/2/layout/IconLabelList"/>
    <dgm:cxn modelId="{B7854B44-E12B-8B4F-AB6D-D3AAA21926E3}" type="presOf" srcId="{45943B53-3987-434A-9EE9-214E2D3F54FF}" destId="{91546327-0CEB-48A9-B1F8-A85E741679A7}" srcOrd="0" destOrd="0" presId="urn:microsoft.com/office/officeart/2018/2/layout/IconLabelList"/>
    <dgm:cxn modelId="{BEF58B70-98D2-B743-8E59-F63799713BBD}" type="presOf" srcId="{46BC107A-21DA-49D5-AA8A-3BCDE608B997}" destId="{599300EE-0B38-45FA-A0E2-F0C90978D0F3}" srcOrd="0" destOrd="0" presId="urn:microsoft.com/office/officeart/2018/2/layout/IconLabelList"/>
    <dgm:cxn modelId="{599F3180-5C11-4BF1-993E-5D6916841F94}" srcId="{8076EDFD-E346-4297-B2C1-48E97E6C65FD}" destId="{45943B53-3987-434A-9EE9-214E2D3F54FF}" srcOrd="2" destOrd="0" parTransId="{382DB550-444B-43DD-9D37-B405265714D9}" sibTransId="{96630F6C-9DE7-44F9-B215-097D0F5D1418}"/>
    <dgm:cxn modelId="{D45C8B89-D31F-41AA-BE0D-78AAB4775D4B}" srcId="{8076EDFD-E346-4297-B2C1-48E97E6C65FD}" destId="{46BC107A-21DA-49D5-AA8A-3BCDE608B997}" srcOrd="1" destOrd="0" parTransId="{0450EDBB-1067-4FDB-A861-34AAF9EE2D37}" sibTransId="{8488EC8E-3194-4DB9-90C5-C2D9885E96B4}"/>
    <dgm:cxn modelId="{BC138B9D-EFE7-46BB-98B7-81FFBD4DDAD8}" srcId="{8076EDFD-E346-4297-B2C1-48E97E6C65FD}" destId="{7BA5AF1F-5D7C-45CA-B288-45761D8CDCDA}" srcOrd="0" destOrd="0" parTransId="{208B9C58-5A20-4A97-9ED5-B063EB9FFAEA}" sibTransId="{33EAB75C-059D-488F-8A8D-A41E3E3C0FB1}"/>
    <dgm:cxn modelId="{DD778DFD-43E1-0A46-8399-FC2E2B79BAE8}" type="presOf" srcId="{8076EDFD-E346-4297-B2C1-48E97E6C65FD}" destId="{A2142845-BAD7-4708-82BE-863061423E36}" srcOrd="0" destOrd="0" presId="urn:microsoft.com/office/officeart/2018/2/layout/IconLabelList"/>
    <dgm:cxn modelId="{512F4354-80D3-5145-B056-985E4D494D19}" type="presParOf" srcId="{A2142845-BAD7-4708-82BE-863061423E36}" destId="{FE8B82D7-0F2E-4AF3-AB25-F3CF73F94C16}" srcOrd="0" destOrd="0" presId="urn:microsoft.com/office/officeart/2018/2/layout/IconLabelList"/>
    <dgm:cxn modelId="{161220D5-D391-494A-9663-1385195E1FCD}" type="presParOf" srcId="{FE8B82D7-0F2E-4AF3-AB25-F3CF73F94C16}" destId="{908AC86A-3848-4B38-8146-3FDB38A05356}" srcOrd="0" destOrd="0" presId="urn:microsoft.com/office/officeart/2018/2/layout/IconLabelList"/>
    <dgm:cxn modelId="{27DBBA15-7A46-8F4A-8D8F-4C4DF4AD3DD0}" type="presParOf" srcId="{FE8B82D7-0F2E-4AF3-AB25-F3CF73F94C16}" destId="{B80CC501-B467-42DB-9AAF-072225DEC15E}" srcOrd="1" destOrd="0" presId="urn:microsoft.com/office/officeart/2018/2/layout/IconLabelList"/>
    <dgm:cxn modelId="{7F070C38-830E-9E4A-AEF6-AAF2740C72EF}" type="presParOf" srcId="{FE8B82D7-0F2E-4AF3-AB25-F3CF73F94C16}" destId="{10191FE5-FD95-4C61-94DE-5C14411008E9}" srcOrd="2" destOrd="0" presId="urn:microsoft.com/office/officeart/2018/2/layout/IconLabelList"/>
    <dgm:cxn modelId="{7BAC1857-189E-1542-BDC4-A3570FFBC519}" type="presParOf" srcId="{A2142845-BAD7-4708-82BE-863061423E36}" destId="{D23CE159-DE01-49BE-85EE-EAD8685F75A6}" srcOrd="1" destOrd="0" presId="urn:microsoft.com/office/officeart/2018/2/layout/IconLabelList"/>
    <dgm:cxn modelId="{D6BBB296-90B7-ED43-968B-204E363DA1D3}" type="presParOf" srcId="{A2142845-BAD7-4708-82BE-863061423E36}" destId="{1B516A89-76FF-42C7-98CB-2B71427B9C4C}" srcOrd="2" destOrd="0" presId="urn:microsoft.com/office/officeart/2018/2/layout/IconLabelList"/>
    <dgm:cxn modelId="{B90E6CA9-67CD-FA44-BC98-81980DA859F3}" type="presParOf" srcId="{1B516A89-76FF-42C7-98CB-2B71427B9C4C}" destId="{7F951B5F-441A-4C76-BEEE-471E2A988B9B}" srcOrd="0" destOrd="0" presId="urn:microsoft.com/office/officeart/2018/2/layout/IconLabelList"/>
    <dgm:cxn modelId="{A5E2D1C6-87E7-0842-887F-9E9719ED5CB5}" type="presParOf" srcId="{1B516A89-76FF-42C7-98CB-2B71427B9C4C}" destId="{365D5EB6-E894-47E1-82D2-BBB44C6014A5}" srcOrd="1" destOrd="0" presId="urn:microsoft.com/office/officeart/2018/2/layout/IconLabelList"/>
    <dgm:cxn modelId="{A7FB26A6-BC70-744D-975F-42980285560F}" type="presParOf" srcId="{1B516A89-76FF-42C7-98CB-2B71427B9C4C}" destId="{599300EE-0B38-45FA-A0E2-F0C90978D0F3}" srcOrd="2" destOrd="0" presId="urn:microsoft.com/office/officeart/2018/2/layout/IconLabelList"/>
    <dgm:cxn modelId="{DE6C2223-116E-344C-AE88-FCF60E608C6C}" type="presParOf" srcId="{A2142845-BAD7-4708-82BE-863061423E36}" destId="{305D1E87-6C1C-45BC-BA60-675BE7853B98}" srcOrd="3" destOrd="0" presId="urn:microsoft.com/office/officeart/2018/2/layout/IconLabelList"/>
    <dgm:cxn modelId="{F3D23F38-9DE3-6D41-8B37-84926250689B}" type="presParOf" srcId="{A2142845-BAD7-4708-82BE-863061423E36}" destId="{9C6BD4B8-009E-4EF8-B25E-AD59FD2D773C}" srcOrd="4" destOrd="0" presId="urn:microsoft.com/office/officeart/2018/2/layout/IconLabelList"/>
    <dgm:cxn modelId="{8259C8D2-0A51-9A4B-B6BB-0A4EC2244289}" type="presParOf" srcId="{9C6BD4B8-009E-4EF8-B25E-AD59FD2D773C}" destId="{29932407-1BA2-46BD-A9CD-872B8329B283}" srcOrd="0" destOrd="0" presId="urn:microsoft.com/office/officeart/2018/2/layout/IconLabelList"/>
    <dgm:cxn modelId="{49BD41F6-9F2A-A044-BB39-73AC0B51D9EC}" type="presParOf" srcId="{9C6BD4B8-009E-4EF8-B25E-AD59FD2D773C}" destId="{2B5EF9ED-378F-4FE8-940A-8EB3190B0422}" srcOrd="1" destOrd="0" presId="urn:microsoft.com/office/officeart/2018/2/layout/IconLabelList"/>
    <dgm:cxn modelId="{D08C199F-A189-924B-99B5-8FAA947687A3}" type="presParOf" srcId="{9C6BD4B8-009E-4EF8-B25E-AD59FD2D773C}" destId="{91546327-0CEB-48A9-B1F8-A85E741679A7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8AC86A-3848-4B38-8146-3FDB38A05356}">
      <dsp:nvSpPr>
        <dsp:cNvPr id="0" name=""/>
        <dsp:cNvSpPr/>
      </dsp:nvSpPr>
      <dsp:spPr>
        <a:xfrm>
          <a:off x="1076213" y="326402"/>
          <a:ext cx="1207710" cy="120771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191FE5-FD95-4C61-94DE-5C14411008E9}">
      <dsp:nvSpPr>
        <dsp:cNvPr id="0" name=""/>
        <dsp:cNvSpPr/>
      </dsp:nvSpPr>
      <dsp:spPr>
        <a:xfrm>
          <a:off x="3216840" y="541082"/>
          <a:ext cx="26838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2890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>
              <a:latin typeface="Avenir Book" panose="02000503020000020003" pitchFamily="2" charset="0"/>
            </a:rPr>
            <a:t>Impurity</a:t>
          </a:r>
        </a:p>
      </dsp:txBody>
      <dsp:txXfrm>
        <a:off x="3216840" y="541082"/>
        <a:ext cx="2683800" cy="720000"/>
      </dsp:txXfrm>
    </dsp:sp>
    <dsp:sp modelId="{7F951B5F-441A-4C76-BEEE-471E2A988B9B}">
      <dsp:nvSpPr>
        <dsp:cNvPr id="0" name=""/>
        <dsp:cNvSpPr/>
      </dsp:nvSpPr>
      <dsp:spPr>
        <a:xfrm>
          <a:off x="1130876" y="2354220"/>
          <a:ext cx="1207710" cy="120771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99300EE-0B38-45FA-A0E2-F0C90978D0F3}">
      <dsp:nvSpPr>
        <dsp:cNvPr id="0" name=""/>
        <dsp:cNvSpPr/>
      </dsp:nvSpPr>
      <dsp:spPr>
        <a:xfrm>
          <a:off x="3220704" y="2598079"/>
          <a:ext cx="26838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890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>
              <a:latin typeface="Avenir Book" panose="02000503020000020003" pitchFamily="2" charset="0"/>
            </a:rPr>
            <a:t>Feature weights</a:t>
          </a:r>
        </a:p>
      </dsp:txBody>
      <dsp:txXfrm>
        <a:off x="3220704" y="2598079"/>
        <a:ext cx="2683800" cy="720000"/>
      </dsp:txXfrm>
    </dsp:sp>
    <dsp:sp modelId="{29932407-1BA2-46BD-A9CD-872B8329B283}">
      <dsp:nvSpPr>
        <dsp:cNvPr id="0" name=""/>
        <dsp:cNvSpPr/>
      </dsp:nvSpPr>
      <dsp:spPr>
        <a:xfrm>
          <a:off x="1179745" y="4395791"/>
          <a:ext cx="1207710" cy="120771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546327-0CEB-48A9-B1F8-A85E741679A7}">
      <dsp:nvSpPr>
        <dsp:cNvPr id="0" name=""/>
        <dsp:cNvSpPr/>
      </dsp:nvSpPr>
      <dsp:spPr>
        <a:xfrm>
          <a:off x="3218772" y="4616486"/>
          <a:ext cx="26838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2890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>
              <a:latin typeface="Avenir Book" panose="02000503020000020003" pitchFamily="2" charset="0"/>
            </a:rPr>
            <a:t>Coverage</a:t>
          </a:r>
        </a:p>
      </dsp:txBody>
      <dsp:txXfrm>
        <a:off x="3218772" y="4616486"/>
        <a:ext cx="26838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D105B5-72A9-CC41-A3F5-07022E38D6E7}" type="datetimeFigureOut">
              <a:rPr lang="en-US" smtClean="0"/>
              <a:t>12/9/19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CCE2B3-84BE-1E4E-AE4A-BFA2B80633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3081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CCE2B3-84BE-1E4E-AE4A-BFA2B80633C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7328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Predict which of two records will score better</a:t>
            </a:r>
          </a:p>
          <a:p>
            <a:r>
              <a:rPr lang="en-US" dirty="0"/>
              <a:t>Listwise: predict the optimal order of n records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CCE2B3-84BE-1E4E-AE4A-BFA2B80633C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0700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CCE2B3-84BE-1E4E-AE4A-BFA2B80633C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6845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/>
              <a:t>Feature importance derived at model level (applicable for tree-based models) – given a specific model provides a rank of the features explaining the target variable</a:t>
            </a:r>
          </a:p>
          <a:p>
            <a:pPr lvl="0"/>
            <a:r>
              <a:rPr lang="en-US" dirty="0"/>
              <a:t>Impurity: decrease in node impurity weighted by the probability of reaching that node</a:t>
            </a:r>
          </a:p>
          <a:p>
            <a:pPr lvl="0"/>
            <a:r>
              <a:rPr lang="en-US" dirty="0"/>
              <a:t>Feature weights: number of times a feature appears in a tree across the ensemble of trees</a:t>
            </a:r>
          </a:p>
          <a:p>
            <a:pPr lvl="0"/>
            <a:r>
              <a:rPr lang="en-US" dirty="0"/>
              <a:t>Coverage: average coverage (number of samples affected) of splits which use the feature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CCE2B3-84BE-1E4E-AE4A-BFA2B80633C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7929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/>
              <a:t>Feature importance derived at model level (applicable for tree-based models) – given a specific model provides a rank of the features explaining the target variable</a:t>
            </a:r>
          </a:p>
          <a:p>
            <a:pPr lvl="0"/>
            <a:r>
              <a:rPr lang="en-US" dirty="0"/>
              <a:t>Impurity: decrease in node impurity weighted by the probability of reaching that node</a:t>
            </a:r>
          </a:p>
          <a:p>
            <a:pPr lvl="0"/>
            <a:r>
              <a:rPr lang="en-US" dirty="0"/>
              <a:t>Feature weights: number of times a feature appears in a tree across the ensemble of trees</a:t>
            </a:r>
          </a:p>
          <a:p>
            <a:pPr lvl="0"/>
            <a:r>
              <a:rPr lang="en-US" dirty="0"/>
              <a:t>Coverage: average coverage (number of samples affected) of splits which use the feature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CCE2B3-84BE-1E4E-AE4A-BFA2B80633C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0298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gain method that is most commonly used tends to overinflate the importance of continuous features or categorical features with many levels. This happens because of the nature of how a decision tree is being built by finding the optimal split. A continuous variable has many more options to be chosen for a split. And testing more split points means there is a higher probability of finding a split that purely by chance happens to predict the dependent variable well. There is a study in 2018 that showed how a random variable is more important than the number of bedrooms for predicting apartment prices in NY.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CCE2B3-84BE-1E4E-AE4A-BFA2B80633C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722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CCE2B3-84BE-1E4E-AE4A-BFA2B80633C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7983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CCE2B3-84BE-1E4E-AE4A-BFA2B80633C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5950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CCE2B3-84BE-1E4E-AE4A-BFA2B80633C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1007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Careful what you do, know the defaults. In python default is weights which is biased – most important feature is very descriptive used twice at the top of the tree and the rest is fine tuning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indent="-228600">
              <a:buAutoNum type="arabicPeriod"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Which features are important in the decision-making process. This ensures fairness</a:t>
            </a:r>
          </a:p>
          <a:p>
            <a:pPr marL="228600" indent="-228600">
              <a:buAutoNum type="arabicPeriod"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should be able to explain why certain features were responsible in driving certain decisions. each parameter in the system entails simple and measurable impact. Accountability</a:t>
            </a:r>
          </a:p>
          <a:p>
            <a:pPr marL="228600" indent="-228600">
              <a:buAutoNum type="arabicPeriod" startAt="3"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 we prove that the model will perform and converge on unseen data. Transparency </a:t>
            </a:r>
          </a:p>
          <a:p>
            <a:pPr marL="228600" indent="-228600">
              <a:buAutoNum type="arabicPeriod" startAt="3"/>
            </a:pP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CCE2B3-84BE-1E4E-AE4A-BFA2B80633C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9014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CCE2B3-84BE-1E4E-AE4A-BFA2B80633C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09638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CCE2B3-84BE-1E4E-AE4A-BFA2B80633C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52311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CCE2B3-84BE-1E4E-AE4A-BFA2B80633C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75215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CCE2B3-84BE-1E4E-AE4A-BFA2B80633C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18510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CCE2B3-84BE-1E4E-AE4A-BFA2B80633C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44132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CCE2B3-84BE-1E4E-AE4A-BFA2B80633C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61292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CCE2B3-84BE-1E4E-AE4A-BFA2B80633C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96922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CCE2B3-84BE-1E4E-AE4A-BFA2B80633C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80986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CCE2B3-84BE-1E4E-AE4A-BFA2B80633C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26005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CCE2B3-84BE-1E4E-AE4A-BFA2B80633C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56016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CCE2B3-84BE-1E4E-AE4A-BFA2B80633C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67395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CCE2B3-84BE-1E4E-AE4A-BFA2B80633C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7731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CCE2B3-84BE-1E4E-AE4A-BFA2B80633C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40688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CCE2B3-84BE-1E4E-AE4A-BFA2B80633C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00584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CCE2B3-84BE-1E4E-AE4A-BFA2B80633C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99152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CCE2B3-84BE-1E4E-AE4A-BFA2B80633CB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94734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 global surrogate model is an interpretable model that is trained to approximate the predictions of a black box model. We can draw conclusions about the black box model by interpreting the surrogate model. Solving machine learning interpretability by using more machine learning!</a:t>
            </a:r>
          </a:p>
          <a:p>
            <a:r>
              <a:rPr lang="en-US" dirty="0"/>
              <a:t>Train a black box model</a:t>
            </a:r>
          </a:p>
          <a:p>
            <a:r>
              <a:rPr lang="en-US" dirty="0"/>
              <a:t>Choose an interpretable white box model (surrogate)</a:t>
            </a:r>
          </a:p>
          <a:p>
            <a:r>
              <a:rPr lang="en-US" dirty="0"/>
              <a:t>Train the interpretable model on the original dataset and its predictions</a:t>
            </a:r>
          </a:p>
          <a:p>
            <a:r>
              <a:rPr lang="en-US" dirty="0"/>
              <a:t>Measure how well the surrogate model replicates the prediction of the black box model</a:t>
            </a:r>
          </a:p>
          <a:p>
            <a:r>
              <a:rPr lang="en-US" dirty="0"/>
              <a:t>Interpret the surrogate model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CCE2B3-84BE-1E4E-AE4A-BFA2B80633CB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45919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CCE2B3-84BE-1E4E-AE4A-BFA2B80633C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06125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CCE2B3-84BE-1E4E-AE4A-BFA2B80633CB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35645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CCE2B3-84BE-1E4E-AE4A-BFA2B80633CB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4124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CCE2B3-84BE-1E4E-AE4A-BFA2B80633CB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6048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CCE2B3-84BE-1E4E-AE4A-BFA2B80633CB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36371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CCE2B3-84BE-1E4E-AE4A-BFA2B80633CB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6795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CCE2B3-84BE-1E4E-AE4A-BFA2B80633C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84081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CCE2B3-84BE-1E4E-AE4A-BFA2B80633CB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77694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CCE2B3-84BE-1E4E-AE4A-BFA2B80633CB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42536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CCE2B3-84BE-1E4E-AE4A-BFA2B80633CB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57258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CCE2B3-84BE-1E4E-AE4A-BFA2B80633CB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33590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CCE2B3-84BE-1E4E-AE4A-BFA2B80633CB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8654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CCE2B3-84BE-1E4E-AE4A-BFA2B80633CB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28333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CCE2B3-84BE-1E4E-AE4A-BFA2B80633CB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35495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CCE2B3-84BE-1E4E-AE4A-BFA2B80633CB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78157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CCE2B3-84BE-1E4E-AE4A-BFA2B80633CB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37103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CCE2B3-84BE-1E4E-AE4A-BFA2B80633CB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2728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CCE2B3-84BE-1E4E-AE4A-BFA2B80633C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04723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CCE2B3-84BE-1E4E-AE4A-BFA2B80633CB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73529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CCE2B3-84BE-1E4E-AE4A-BFA2B80633CB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14243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CCE2B3-84BE-1E4E-AE4A-BFA2B80633CB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88674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CCE2B3-84BE-1E4E-AE4A-BFA2B80633CB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222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CCE2B3-84BE-1E4E-AE4A-BFA2B80633C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0568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Careful what you do, know the defaults. In python default is weights which is biased – most important feature is very descriptive used twice at the top of the tree and the rest is fine tuning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indent="-228600">
              <a:buAutoNum type="arabicPeriod"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Which features are important in the decision-making process. This ensures fairness</a:t>
            </a:r>
          </a:p>
          <a:p>
            <a:pPr marL="228600" indent="-228600">
              <a:buAutoNum type="arabicPeriod"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should be able to explain why certain features were responsible in driving certain decisions. each parameter in the system entails simple and measurable impact. Accountability</a:t>
            </a:r>
          </a:p>
          <a:p>
            <a:pPr marL="228600" indent="-228600">
              <a:buAutoNum type="arabicPeriod" startAt="3"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 we prove that the model will perform and converge on unseen data. Transparency </a:t>
            </a:r>
          </a:p>
          <a:p>
            <a:pPr marL="228600" indent="-228600">
              <a:buAutoNum type="arabicPeriod" startAt="3"/>
            </a:pP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CCE2B3-84BE-1E4E-AE4A-BFA2B80633C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251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CCE2B3-84BE-1E4E-AE4A-BFA2B80633C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342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CCE2B3-84BE-1E4E-AE4A-BFA2B80633C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9736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34FDA7-C7C0-B344-B6A4-5BBDB13F59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304A2F-CE07-B746-85AD-DCB82D87FD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1F69FE-0443-2C4F-884D-B81C263828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EF109-E187-4E4B-9434-E7C745A11614}" type="datetimeFigureOut">
              <a:rPr lang="en-US" smtClean="0"/>
              <a:t>12/9/19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1DDFEB-93DC-A248-99EE-3AB92F01AC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FAC263-ED0F-BE4B-968D-1A8C52363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F3A4BD-7FF9-CE41-AC0A-A5029086D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1733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45C765-BA33-FE48-BA35-56D6F9BB0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DB4DD8F-EA09-244B-9699-27D4EB098A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A2D2B0-218A-7941-8028-8BD5114B21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EF109-E187-4E4B-9434-E7C745A11614}" type="datetimeFigureOut">
              <a:rPr lang="en-US" smtClean="0"/>
              <a:t>12/9/19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2C682A-1E62-D64C-809C-7B61358CA3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399BD3-6B3C-B749-9D86-3A6B92632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F3A4BD-7FF9-CE41-AC0A-A5029086D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6225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80683F5-DF59-E049-8C8E-4FE50689746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75512A6-807E-CC41-BE2D-016346935F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56A5AE-D728-C147-AE94-997C8EEFE7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EF109-E187-4E4B-9434-E7C745A11614}" type="datetimeFigureOut">
              <a:rPr lang="en-US" smtClean="0"/>
              <a:t>12/9/19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F7C6E2-8E9B-874A-85BF-39F3A136E8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129E5A-D69A-7543-B9D1-F2CCECF0A5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F3A4BD-7FF9-CE41-AC0A-A5029086D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4309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4A2608-5898-1F4D-A0E2-E3C2A414D6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190882-A420-134E-9B9D-E7A005C954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D24F55-1F5C-DD4A-B5CD-43ACC3D067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EF109-E187-4E4B-9434-E7C745A11614}" type="datetimeFigureOut">
              <a:rPr lang="en-US" smtClean="0"/>
              <a:t>12/9/19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B3E4AB-46D9-0E44-8A0C-9D13444EF8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211D63-642A-B04F-B5A2-70A857BF0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F3A4BD-7FF9-CE41-AC0A-A5029086D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4888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32C88D-A75E-2543-9D20-96D4D88C0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B749E8-CCBE-BE4E-8850-81E5A19CF1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CB0AFA-C169-2A4C-8930-0ACC18EF5F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EF109-E187-4E4B-9434-E7C745A11614}" type="datetimeFigureOut">
              <a:rPr lang="en-US" smtClean="0"/>
              <a:t>12/9/19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8AB99E-B625-0E43-9ED5-200DF4361D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3AAAC5-7F99-E74D-8743-625632DEB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F3A4BD-7FF9-CE41-AC0A-A5029086D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6333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20B1C-4611-5E4E-B595-88686E638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E56328-C8DE-E741-AAEE-2AD0E70345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5C637A-B910-F648-89BE-5696B93017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4857DF-3CFE-4647-9DCF-83B933A608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EF109-E187-4E4B-9434-E7C745A11614}" type="datetimeFigureOut">
              <a:rPr lang="en-US" smtClean="0"/>
              <a:t>12/9/19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79D3C7-554C-954C-B403-EA425EA9A0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1512CE-8A50-F749-9159-1B241EAEFF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F3A4BD-7FF9-CE41-AC0A-A5029086D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4317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CE3C96-1193-0E41-8D73-A825306E4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1D7DF6-C9BB-2041-8A70-B172EC4BDE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25BAEC-A62C-E347-A95E-8127C3BC65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1E612A8-CB7E-184B-A4E8-9F89F35127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CD0790D-C175-4C4F-9DA3-F4BB9D571BB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2E400D1-1750-9C47-8F5F-2881DEB383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EF109-E187-4E4B-9434-E7C745A11614}" type="datetimeFigureOut">
              <a:rPr lang="en-US" smtClean="0"/>
              <a:t>12/9/19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81185BC-9FC4-D243-97EA-A3007FF7DC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C5072B5-A7C9-7F4F-802A-D0CC44A61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F3A4BD-7FF9-CE41-AC0A-A5029086D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377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59566-0842-E146-B820-D69371BAB2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3E95B48-2E2D-8448-889C-63511B8F1D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EF109-E187-4E4B-9434-E7C745A11614}" type="datetimeFigureOut">
              <a:rPr lang="en-US" smtClean="0"/>
              <a:t>12/9/19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0EE26B3-A578-D745-9417-405E27E4E7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530B41-4322-074E-9D5C-5DB20E66C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F3A4BD-7FF9-CE41-AC0A-A5029086D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0284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A9E547B-93FC-EB48-BFC1-92C43920DB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EF109-E187-4E4B-9434-E7C745A11614}" type="datetimeFigureOut">
              <a:rPr lang="en-US" smtClean="0"/>
              <a:t>12/9/19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3516A9E-CAF9-0748-A37A-5C75DE3308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AD00BE-B345-7F43-A888-37677F59E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F3A4BD-7FF9-CE41-AC0A-A5029086D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5945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6F839-E1C4-0045-ABE3-8732910BFF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568FAF-4C51-E546-8C68-C42A9C81A8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B7B4CF-E074-4D41-B646-A3537588B6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A43EC0-D536-454A-BC25-8E22E6A305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EF109-E187-4E4B-9434-E7C745A11614}" type="datetimeFigureOut">
              <a:rPr lang="en-US" smtClean="0"/>
              <a:t>12/9/19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6E50B5-A8B3-D34F-B893-C1A6784F6D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7BB51B-EC29-5647-86DB-8CF61AFA5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F3A4BD-7FF9-CE41-AC0A-A5029086D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9906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24BA33-506B-8045-B4B2-DF247C1E61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B0A1836-F55F-9A4A-9E4F-8AFEE9948F9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D4C9B8-EF28-CE4E-AB6D-BEC4A8C7EA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3FE507-A1F1-9544-B2D5-AF1A09B732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EF109-E187-4E4B-9434-E7C745A11614}" type="datetimeFigureOut">
              <a:rPr lang="en-US" smtClean="0"/>
              <a:t>12/9/19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3C92B4-D653-EF4F-9DF1-34BC5CEF85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48DCCC-9C1C-5E46-AE49-5F1A12AE3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F3A4BD-7FF9-CE41-AC0A-A5029086D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5639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tif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45AA0A0-C9AA-0A4D-BF94-DAC1EFC2E7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21D49F-9F06-7F44-8A09-FC076D47AB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A751D9-FD15-0B4D-A0D8-6C99D0325A4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DEF109-E187-4E4B-9434-E7C745A11614}" type="datetimeFigureOut">
              <a:rPr lang="en-US" smtClean="0"/>
              <a:t>12/9/19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920910-4CD1-634A-9D86-278AE085EB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23D425-810E-6E4F-98B2-97E94837F5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F3A4BD-7FF9-CE41-AC0A-A5029086DD59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CE14797-9C27-3541-B06F-EB41D336358D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0019762" y="6365018"/>
            <a:ext cx="1334037" cy="356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8488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sv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10" Type="http://schemas.openxmlformats.org/officeDocument/2006/relationships/image" Target="../media/image47.svg"/><Relationship Id="rId4" Type="http://schemas.openxmlformats.org/officeDocument/2006/relationships/image" Target="../media/image41.svg"/><Relationship Id="rId9" Type="http://schemas.openxmlformats.org/officeDocument/2006/relationships/image" Target="../media/image4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tiff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dd.org/kdd2016/papers/files/rfp0573-ribeiroA.pdf" TargetMode="External"/><Relationship Id="rId2" Type="http://schemas.openxmlformats.org/officeDocument/2006/relationships/hyperlink" Target="https://christophm.github.io/interpretable-ml-book/" TargetMode="Externa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AB3087-1EEF-594F-94B2-18A45087941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venir Book" panose="02000503020000020003" pitchFamily="2" charset="0"/>
              </a:rPr>
              <a:t>Interpreting Machine Learning Models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DD788B-B76B-5F4A-9B98-BE220249E73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Pointwise Learning to Rank Example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1649A2-1B3F-8342-9115-D93502241B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3929" y="4088431"/>
            <a:ext cx="5644141" cy="150812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52EF60A-F960-0A45-ACBD-84D2C93FC3F1}"/>
              </a:ext>
            </a:extLst>
          </p:cNvPr>
          <p:cNvSpPr/>
          <p:nvPr/>
        </p:nvSpPr>
        <p:spPr>
          <a:xfrm>
            <a:off x="8771467" y="5926667"/>
            <a:ext cx="3420533" cy="931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2982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A705549-16F4-964D-B3CB-28C811D66441}"/>
              </a:ext>
            </a:extLst>
          </p:cNvPr>
          <p:cNvGrpSpPr/>
          <p:nvPr/>
        </p:nvGrpSpPr>
        <p:grpSpPr>
          <a:xfrm>
            <a:off x="5344606" y="2959985"/>
            <a:ext cx="6093142" cy="3303181"/>
            <a:chOff x="5259941" y="3264785"/>
            <a:chExt cx="6093142" cy="3303181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FE018A0-4380-B34D-8D51-01354D115FB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59941" y="3264785"/>
              <a:ext cx="6025409" cy="244029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F164ED6-5DDF-6541-93FE-85F5DC96F678}"/>
                </a:ext>
              </a:extLst>
            </p:cNvPr>
            <p:cNvSpPr txBox="1"/>
            <p:nvPr/>
          </p:nvSpPr>
          <p:spPr>
            <a:xfrm>
              <a:off x="8205255" y="6044746"/>
              <a:ext cx="117987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sz="2800" dirty="0">
                  <a:solidFill>
                    <a:schemeClr val="accent6"/>
                  </a:solidFill>
                </a:rPr>
                <a:t>IVs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EF97997-2A96-B344-AA70-EDDE293A7BB0}"/>
                </a:ext>
              </a:extLst>
            </p:cNvPr>
            <p:cNvSpPr txBox="1"/>
            <p:nvPr/>
          </p:nvSpPr>
          <p:spPr>
            <a:xfrm>
              <a:off x="10173212" y="6029117"/>
              <a:ext cx="117987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sz="2800" dirty="0">
                  <a:solidFill>
                    <a:schemeClr val="accent6"/>
                  </a:solidFill>
                </a:rPr>
                <a:t>DV</a:t>
              </a:r>
              <a:endParaRPr lang="en-US" sz="2800">
                <a:solidFill>
                  <a:schemeClr val="accent6"/>
                </a:solidFill>
              </a:endParaRPr>
            </a:p>
          </p:txBody>
        </p:sp>
        <p:sp>
          <p:nvSpPr>
            <p:cNvPr id="13" name="Left Brace 12">
              <a:extLst>
                <a:ext uri="{FF2B5EF4-FFF2-40B4-BE49-F238E27FC236}">
                  <a16:creationId xmlns:a16="http://schemas.microsoft.com/office/drawing/2014/main" id="{3B6E7D50-7C0C-9A4F-A0E9-3D9869EF2415}"/>
                </a:ext>
              </a:extLst>
            </p:cNvPr>
            <p:cNvSpPr/>
            <p:nvPr/>
          </p:nvSpPr>
          <p:spPr>
            <a:xfrm rot="16200000">
              <a:off x="10533798" y="5481639"/>
              <a:ext cx="427704" cy="919198"/>
            </a:xfrm>
            <a:prstGeom prst="leftBrace">
              <a:avLst/>
            </a:prstGeom>
            <a:ln w="2857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Left Brace 13">
              <a:extLst>
                <a:ext uri="{FF2B5EF4-FFF2-40B4-BE49-F238E27FC236}">
                  <a16:creationId xmlns:a16="http://schemas.microsoft.com/office/drawing/2014/main" id="{5B6833D8-E494-EF43-A5E3-CDE25309BD78}"/>
                </a:ext>
              </a:extLst>
            </p:cNvPr>
            <p:cNvSpPr/>
            <p:nvPr/>
          </p:nvSpPr>
          <p:spPr>
            <a:xfrm rot="16200000">
              <a:off x="8554135" y="4456425"/>
              <a:ext cx="427705" cy="3006547"/>
            </a:xfrm>
            <a:prstGeom prst="leftBrace">
              <a:avLst/>
            </a:prstGeom>
            <a:ln w="2857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5404E471-DC44-1746-B9B4-A2E8418F2AD7}"/>
              </a:ext>
            </a:extLst>
          </p:cNvPr>
          <p:cNvSpPr txBox="1"/>
          <p:nvPr/>
        </p:nvSpPr>
        <p:spPr>
          <a:xfrm>
            <a:off x="4957930" y="762902"/>
            <a:ext cx="641208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lvl="1" indent="-228600">
              <a:buFont typeface="+mj-lt"/>
              <a:buAutoNum type="arabicPeriod"/>
            </a:pPr>
            <a:r>
              <a:rPr lang="en-US" sz="2000" dirty="0">
                <a:latin typeface="Avenir Book" panose="02000503020000020003" pitchFamily="2" charset="0"/>
              </a:rPr>
              <a:t> Predict the </a:t>
            </a: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Avenir Book" panose="02000503020000020003" pitchFamily="2" charset="0"/>
              </a:rPr>
              <a:t>probability</a:t>
            </a:r>
            <a:r>
              <a:rPr lang="en-US" sz="2000" dirty="0">
                <a:latin typeface="Avenir Book" panose="02000503020000020003" pitchFamily="2" charset="0"/>
              </a:rPr>
              <a:t> of a hotel booking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sz="2000" dirty="0">
                <a:latin typeface="Avenir Book" panose="02000503020000020003" pitchFamily="2" charset="0"/>
              </a:rPr>
              <a:t> </a:t>
            </a: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Avenir Book" panose="02000503020000020003" pitchFamily="2" charset="0"/>
              </a:rPr>
              <a:t>Sort</a:t>
            </a:r>
            <a:r>
              <a:rPr lang="en-US" sz="2000" dirty="0">
                <a:latin typeface="Avenir Book" panose="02000503020000020003" pitchFamily="2" charset="0"/>
              </a:rPr>
              <a:t> the hotels per search based on the predicted probability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sz="2000" dirty="0">
                <a:latin typeface="Avenir Book" panose="02000503020000020003" pitchFamily="2" charset="0"/>
              </a:rPr>
              <a:t> The hotel with the </a:t>
            </a: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Avenir Book" panose="02000503020000020003" pitchFamily="2" charset="0"/>
              </a:rPr>
              <a:t>highest</a:t>
            </a:r>
            <a:r>
              <a:rPr lang="en-US" sz="2000" dirty="0">
                <a:latin typeface="Avenir Book" panose="02000503020000020003" pitchFamily="2" charset="0"/>
              </a:rPr>
              <a:t> </a:t>
            </a: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Avenir Book" panose="02000503020000020003" pitchFamily="2" charset="0"/>
              </a:rPr>
              <a:t>probability</a:t>
            </a:r>
            <a:r>
              <a:rPr lang="en-US" sz="2000" dirty="0">
                <a:latin typeface="Avenir Book" panose="02000503020000020003" pitchFamily="2" charset="0"/>
              </a:rPr>
              <a:t> will be recommended at the top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B075A51F-CD64-F845-9123-E22604B076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0376" y="2277961"/>
            <a:ext cx="3805321" cy="2534923"/>
          </a:xfrm>
        </p:spPr>
        <p:txBody>
          <a:bodyPr>
            <a:no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venir Book" panose="02000503020000020003" pitchFamily="2" charset="0"/>
              </a:rPr>
              <a:t>100 thousand records</a:t>
            </a:r>
            <a:br>
              <a:rPr lang="en-US" sz="2800" dirty="0">
                <a:solidFill>
                  <a:schemeClr val="bg1"/>
                </a:solidFill>
                <a:latin typeface="Avenir Book" panose="02000503020000020003" pitchFamily="2" charset="0"/>
              </a:rPr>
            </a:br>
            <a:br>
              <a:rPr lang="en-US" sz="2800" dirty="0">
                <a:solidFill>
                  <a:schemeClr val="bg1"/>
                </a:solidFill>
                <a:latin typeface="Avenir Book" panose="02000503020000020003" pitchFamily="2" charset="0"/>
              </a:rPr>
            </a:br>
            <a:r>
              <a:rPr lang="en-US" sz="2800" dirty="0">
                <a:solidFill>
                  <a:schemeClr val="bg1"/>
                </a:solidFill>
                <a:latin typeface="Avenir Book" panose="02000503020000020003" pitchFamily="2" charset="0"/>
              </a:rPr>
              <a:t>10 independent variables </a:t>
            </a:r>
            <a:br>
              <a:rPr lang="en-US" sz="2800" dirty="0">
                <a:solidFill>
                  <a:schemeClr val="bg1"/>
                </a:solidFill>
                <a:latin typeface="Avenir Book" panose="02000503020000020003" pitchFamily="2" charset="0"/>
              </a:rPr>
            </a:br>
            <a:br>
              <a:rPr lang="en-US" sz="2800" dirty="0">
                <a:solidFill>
                  <a:schemeClr val="bg1"/>
                </a:solidFill>
                <a:latin typeface="Avenir Book" panose="02000503020000020003" pitchFamily="2" charset="0"/>
              </a:rPr>
            </a:br>
            <a:r>
              <a:rPr lang="en-US" sz="2800" dirty="0">
                <a:solidFill>
                  <a:schemeClr val="bg1"/>
                </a:solidFill>
                <a:latin typeface="Avenir Book" panose="02000503020000020003" pitchFamily="2" charset="0"/>
              </a:rPr>
              <a:t>Pointwise learning to ranks algorithm</a:t>
            </a:r>
            <a:br>
              <a:rPr lang="en-US" sz="2800" dirty="0">
                <a:solidFill>
                  <a:schemeClr val="bg1"/>
                </a:solidFill>
                <a:latin typeface="Avenir Book" panose="02000503020000020003" pitchFamily="2" charset="0"/>
              </a:rPr>
            </a:br>
            <a:endParaRPr lang="en-US" sz="2800" dirty="0">
              <a:solidFill>
                <a:schemeClr val="bg1"/>
              </a:solidFill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0605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E585EA-03ED-0440-99D4-9E432C9A9D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8400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latin typeface="Avenir Book" panose="02000503020000020003" pitchFamily="2" charset="0"/>
              </a:rPr>
              <a:t>Tree </a:t>
            </a:r>
            <a:r>
              <a:rPr lang="en-US" sz="5400" dirty="0">
                <a:latin typeface="Avenir Book" panose="02000503020000020003" pitchFamily="2" charset="0"/>
              </a:rPr>
              <a:t>specific feature importance</a:t>
            </a:r>
            <a:endParaRPr lang="en-US" sz="5800" kern="1200" dirty="0">
              <a:solidFill>
                <a:schemeClr val="tx1"/>
              </a:solidFill>
              <a:latin typeface="Avenir Book" panose="02000503020000020003" pitchFamily="2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A2E350-D74F-9B4D-898E-81837FA05E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24000" y="4256436"/>
            <a:ext cx="9144000" cy="1600818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endParaRPr lang="en-US" sz="2400" kern="1200">
              <a:solidFill>
                <a:schemeClr val="accent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59211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B1AA77-0495-1147-822B-CCADF43F90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63029" y="1012004"/>
            <a:ext cx="3416158" cy="479540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3600" dirty="0">
                <a:solidFill>
                  <a:srgbClr val="FFFFFF"/>
                </a:solidFill>
              </a:rPr>
              <a:t>Given a tree based model the feature importance method provides a rank of all the features</a:t>
            </a:r>
          </a:p>
        </p:txBody>
      </p:sp>
      <p:graphicFrame>
        <p:nvGraphicFramePr>
          <p:cNvPr id="21" name="TextBox 2">
            <a:extLst>
              <a:ext uri="{FF2B5EF4-FFF2-40B4-BE49-F238E27FC236}">
                <a16:creationId xmlns:a16="http://schemas.microsoft.com/office/drawing/2014/main" id="{4C74E289-3791-4C47-B8D8-44B38E35024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37499315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930345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1" grpId="0">
        <p:bldAsOne/>
      </p:bldGraphic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B1AA77-0495-1147-822B-CCADF43F90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63029" y="1012004"/>
            <a:ext cx="3416158" cy="479540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dirty="0">
                <a:solidFill>
                  <a:schemeClr val="bg1"/>
                </a:solidFill>
                <a:latin typeface="Avenir Book" panose="02000503020000020003" pitchFamily="2" charset="0"/>
              </a:rPr>
              <a:t>The impurity method explained</a:t>
            </a:r>
            <a:endParaRPr lang="en-US" sz="4400" dirty="0">
              <a:solidFill>
                <a:srgbClr val="FFFFFF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44FC90C-AE21-9D4C-8BFB-E2EEEEE0BC65}"/>
              </a:ext>
            </a:extLst>
          </p:cNvPr>
          <p:cNvSpPr/>
          <p:nvPr/>
        </p:nvSpPr>
        <p:spPr>
          <a:xfrm>
            <a:off x="5098609" y="550339"/>
            <a:ext cx="6609295" cy="10464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Avenir Book" panose="02000503020000020003" pitchFamily="2" charset="0"/>
              </a:rPr>
              <a:t>Decrease in node impurity weighted by the probability of reaching that node</a:t>
            </a:r>
          </a:p>
          <a:p>
            <a:br>
              <a:rPr lang="en-US" baseline="-25000" dirty="0"/>
            </a:br>
            <a:endParaRPr lang="en-US" baseline="-25000" dirty="0">
              <a:latin typeface="Avenir Book" panose="02000503020000020003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FF5E7D-029F-E046-8243-16E637F1C0FE}"/>
              </a:ext>
            </a:extLst>
          </p:cNvPr>
          <p:cNvSpPr txBox="1"/>
          <p:nvPr/>
        </p:nvSpPr>
        <p:spPr>
          <a:xfrm>
            <a:off x="5030912" y="5233968"/>
            <a:ext cx="660929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Avenir Book" panose="02000503020000020003" pitchFamily="2" charset="0"/>
              </a:rPr>
              <a:t>Decrease in node impurity: I=G</a:t>
            </a:r>
            <a:r>
              <a:rPr lang="en-US" sz="1600" baseline="-25000" dirty="0">
                <a:latin typeface="Avenir Book" panose="02000503020000020003" pitchFamily="2" charset="0"/>
              </a:rPr>
              <a:t>parent</a:t>
            </a:r>
            <a:r>
              <a:rPr lang="en-US" sz="1600" dirty="0">
                <a:latin typeface="Avenir Book" panose="02000503020000020003" pitchFamily="2" charset="0"/>
              </a:rPr>
              <a:t>−P</a:t>
            </a:r>
            <a:r>
              <a:rPr lang="en-US" sz="1600" baseline="-25000" dirty="0">
                <a:latin typeface="Avenir Book" panose="02000503020000020003" pitchFamily="2" charset="0"/>
              </a:rPr>
              <a:t>split1</a:t>
            </a:r>
            <a:r>
              <a:rPr lang="en-US" sz="1600" dirty="0">
                <a:latin typeface="Avenir Book" panose="02000503020000020003" pitchFamily="2" charset="0"/>
              </a:rPr>
              <a:t>G</a:t>
            </a:r>
            <a:r>
              <a:rPr lang="en-US" sz="1600" baseline="-25000" dirty="0">
                <a:latin typeface="Avenir Book" panose="02000503020000020003" pitchFamily="2" charset="0"/>
              </a:rPr>
              <a:t>split1</a:t>
            </a:r>
            <a:r>
              <a:rPr lang="en-US" sz="1600" dirty="0">
                <a:latin typeface="Avenir Book" panose="02000503020000020003" pitchFamily="2" charset="0"/>
              </a:rPr>
              <a:t>−P</a:t>
            </a:r>
            <a:r>
              <a:rPr lang="en-US" sz="1600" baseline="-25000" dirty="0">
                <a:latin typeface="Avenir Book" panose="02000503020000020003" pitchFamily="2" charset="0"/>
              </a:rPr>
              <a:t>split2</a:t>
            </a:r>
            <a:r>
              <a:rPr lang="en-US" sz="1600" dirty="0">
                <a:latin typeface="Avenir Book" panose="02000503020000020003" pitchFamily="2" charset="0"/>
              </a:rPr>
              <a:t>G</a:t>
            </a:r>
            <a:r>
              <a:rPr lang="en-US" sz="1600" baseline="-25000" dirty="0">
                <a:latin typeface="Avenir Book" panose="02000503020000020003" pitchFamily="2" charset="0"/>
              </a:rPr>
              <a:t>split2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Avenir Book" panose="02000503020000020003" pitchFamily="2" charset="0"/>
              </a:rPr>
              <a:t>Weighted feature importance:</a:t>
            </a:r>
          </a:p>
          <a:p>
            <a:r>
              <a:rPr lang="en-US" sz="1600" dirty="0">
                <a:latin typeface="Avenir Book" panose="02000503020000020003" pitchFamily="2" charset="0"/>
              </a:rPr>
              <a:t>	Distance: (100/100) * 0.23 = 0.23</a:t>
            </a:r>
          </a:p>
          <a:p>
            <a:r>
              <a:rPr lang="en-US" sz="1600" dirty="0">
                <a:latin typeface="Avenir Book" panose="02000503020000020003" pitchFamily="2" charset="0"/>
              </a:rPr>
              <a:t>	User bookings: (65/100) * 0.08 + (60/100) * 0.009 = 0.057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82E6DC-9C8C-054A-8161-02DCC48DC4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4037" y="1422809"/>
            <a:ext cx="5301060" cy="3586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7590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B1AA77-0495-1147-822B-CCADF43F90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63029" y="1012004"/>
            <a:ext cx="3416158" cy="479540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dirty="0">
                <a:solidFill>
                  <a:schemeClr val="bg1"/>
                </a:solidFill>
                <a:latin typeface="Avenir Book" panose="02000503020000020003" pitchFamily="2" charset="0"/>
              </a:rPr>
              <a:t>The impurity method is biased towards continuous variables</a:t>
            </a:r>
            <a:endParaRPr lang="en-US" sz="4400" dirty="0">
              <a:solidFill>
                <a:srgbClr val="FFFFFF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FF5E7D-029F-E046-8243-16E637F1C0FE}"/>
              </a:ext>
            </a:extLst>
          </p:cNvPr>
          <p:cNvSpPr txBox="1"/>
          <p:nvPr/>
        </p:nvSpPr>
        <p:spPr>
          <a:xfrm>
            <a:off x="5098609" y="721430"/>
            <a:ext cx="6609295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>
              <a:latin typeface="Avenir Book" panose="02000503020000020003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latin typeface="Avenir Book" panose="02000503020000020003" pitchFamily="2" charset="0"/>
              </a:rPr>
              <a:t>Each time a break point is selected in a variable, every level of the variable is tested to find the best break point</a:t>
            </a:r>
          </a:p>
          <a:p>
            <a:endParaRPr lang="en-US" sz="3200" dirty="0">
              <a:latin typeface="Avenir Book" panose="02000503020000020003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latin typeface="Avenir Book" panose="02000503020000020003" pitchFamily="2" charset="0"/>
              </a:rPr>
              <a:t>Continuous or high cardinality variables will have </a:t>
            </a:r>
            <a:r>
              <a:rPr lang="en-US" sz="3200" i="1" dirty="0">
                <a:latin typeface="Avenir Book" panose="02000503020000020003" pitchFamily="2" charset="0"/>
              </a:rPr>
              <a:t>many more</a:t>
            </a:r>
            <a:r>
              <a:rPr lang="en-US" sz="3200" dirty="0">
                <a:latin typeface="Avenir Book" panose="02000503020000020003" pitchFamily="2" charset="0"/>
              </a:rPr>
              <a:t> split points, which results in the “</a:t>
            </a:r>
            <a:r>
              <a:rPr lang="en-US" sz="3200" b="1" dirty="0">
                <a:solidFill>
                  <a:schemeClr val="accent6">
                    <a:lumMod val="75000"/>
                  </a:schemeClr>
                </a:solidFill>
                <a:latin typeface="Avenir Book" panose="02000503020000020003" pitchFamily="2" charset="0"/>
              </a:rPr>
              <a:t>multiple testing</a:t>
            </a:r>
            <a:r>
              <a:rPr lang="en-US" sz="3200" dirty="0">
                <a:latin typeface="Avenir Book" panose="02000503020000020003" pitchFamily="2" charset="0"/>
              </a:rPr>
              <a:t>” problem </a:t>
            </a:r>
          </a:p>
        </p:txBody>
      </p:sp>
    </p:spTree>
    <p:extLst>
      <p:ext uri="{BB962C8B-B14F-4D97-AF65-F5344CB8AC3E}">
        <p14:creationId xmlns:p14="http://schemas.microsoft.com/office/powerpoint/2010/main" val="567546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B1AA77-0495-1147-822B-CCADF43F90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63029" y="1012004"/>
            <a:ext cx="3416158" cy="479540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dirty="0">
                <a:solidFill>
                  <a:schemeClr val="bg1"/>
                </a:solidFill>
                <a:latin typeface="Avenir Book" panose="02000503020000020003" pitchFamily="2" charset="0"/>
              </a:rPr>
              <a:t>Hotel ranker impurity feature importance</a:t>
            </a:r>
            <a:endParaRPr lang="en-US" sz="4400" dirty="0">
              <a:solidFill>
                <a:srgbClr val="FFFFFF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76ED8D8-1679-4F40-A5C3-3A38EEA8FF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4038" y="1012004"/>
            <a:ext cx="6744102" cy="4626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0396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B1AA77-0495-1147-822B-CCADF43F90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63029" y="1012004"/>
            <a:ext cx="3416158" cy="479540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dirty="0">
                <a:solidFill>
                  <a:schemeClr val="bg1"/>
                </a:solidFill>
                <a:latin typeface="Avenir Book" panose="02000503020000020003" pitchFamily="2" charset="0"/>
              </a:rPr>
              <a:t>Exercise </a:t>
            </a:r>
            <a:br>
              <a:rPr lang="en-US" sz="4400" dirty="0">
                <a:solidFill>
                  <a:schemeClr val="bg1"/>
                </a:solidFill>
                <a:latin typeface="Avenir Book" panose="02000503020000020003" pitchFamily="2" charset="0"/>
              </a:rPr>
            </a:br>
            <a:r>
              <a:rPr lang="en-US" sz="2800" dirty="0">
                <a:solidFill>
                  <a:schemeClr val="bg1"/>
                </a:solidFill>
                <a:latin typeface="Avenir Book" panose="02000503020000020003" pitchFamily="2" charset="0"/>
              </a:rPr>
              <a:t>Model specific feature importance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4C040EB-7267-6D48-9DF7-9D71EA608DE6}"/>
              </a:ext>
            </a:extLst>
          </p:cNvPr>
          <p:cNvSpPr txBox="1">
            <a:spLocks/>
          </p:cNvSpPr>
          <p:nvPr/>
        </p:nvSpPr>
        <p:spPr>
          <a:xfrm>
            <a:off x="5172561" y="470925"/>
            <a:ext cx="6156409" cy="58921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 algn="l">
              <a:buFont typeface="+mj-lt"/>
              <a:buAutoNum type="arabicPeriod"/>
            </a:pPr>
            <a:endParaRPr lang="en-US" dirty="0">
              <a:latin typeface="Avenir Book" panose="02000503020000020003" pitchFamily="2" charset="0"/>
            </a:endParaRPr>
          </a:p>
          <a:p>
            <a:pPr marL="514350" indent="-514350" algn="l">
              <a:buFont typeface="+mj-lt"/>
              <a:buAutoNum type="arabicPeriod"/>
            </a:pPr>
            <a:endParaRPr lang="en-US" dirty="0">
              <a:latin typeface="Avenir Book" panose="02000503020000020003" pitchFamily="2" charset="0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en-US" dirty="0">
                <a:latin typeface="Avenir Book" panose="02000503020000020003" pitchFamily="2" charset="0"/>
              </a:rPr>
              <a:t>Create a copy of the train and the test data</a:t>
            </a:r>
          </a:p>
          <a:p>
            <a:pPr marL="514350" indent="-514350" algn="l">
              <a:buFont typeface="+mj-lt"/>
              <a:buAutoNum type="arabicPeriod"/>
            </a:pPr>
            <a:r>
              <a:rPr lang="en-US" dirty="0">
                <a:latin typeface="Avenir Book" panose="02000503020000020003" pitchFamily="2" charset="0"/>
              </a:rPr>
              <a:t>Create a random uniformly distributed variable with minimum 0 and maximum 100</a:t>
            </a:r>
          </a:p>
          <a:p>
            <a:pPr marL="514350" indent="-514350" algn="l">
              <a:buFont typeface="+mj-lt"/>
              <a:buAutoNum type="arabicPeriod"/>
            </a:pPr>
            <a:r>
              <a:rPr lang="en-US" dirty="0">
                <a:latin typeface="Avenir Book" panose="02000503020000020003" pitchFamily="2" charset="0"/>
              </a:rPr>
              <a:t>Retrain the same Random Forest model</a:t>
            </a:r>
          </a:p>
          <a:p>
            <a:pPr marL="514350" indent="-514350" algn="l">
              <a:buFont typeface="+mj-lt"/>
              <a:buAutoNum type="arabicPeriod"/>
            </a:pPr>
            <a:r>
              <a:rPr lang="en-US" dirty="0">
                <a:latin typeface="Avenir Book" panose="02000503020000020003" pitchFamily="2" charset="0"/>
              </a:rPr>
              <a:t>Extract the variable importance and compare with the initial results</a:t>
            </a:r>
          </a:p>
          <a:p>
            <a:pPr marL="514350" indent="-514350" algn="l">
              <a:buFont typeface="+mj-lt"/>
              <a:buAutoNum type="arabicPeriod"/>
            </a:pPr>
            <a:r>
              <a:rPr lang="en-US" dirty="0">
                <a:latin typeface="Avenir Book" panose="02000503020000020003" pitchFamily="2" charset="0"/>
              </a:rPr>
              <a:t>If you have time repeat with a random binary variable </a:t>
            </a:r>
          </a:p>
          <a:p>
            <a:pPr algn="l"/>
            <a:endParaRPr lang="en-US" dirty="0"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03414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E470DD9C-0927-CE4B-BDEA-A2F0AA7DB9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4824" y="2263575"/>
            <a:ext cx="5616615" cy="3911571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EC0315-7E9B-214D-A3B7-1368E68975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77220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  <a:latin typeface="Avenir Book" panose="02000503020000020003" pitchFamily="2" charset="0"/>
              </a:rPr>
              <a:t>Bias towards continuous variables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rame 9">
            <a:extLst>
              <a:ext uri="{FF2B5EF4-FFF2-40B4-BE49-F238E27FC236}">
                <a16:creationId xmlns:a16="http://schemas.microsoft.com/office/drawing/2014/main" id="{182D4347-A106-D042-9259-84802CFC533A}"/>
              </a:ext>
            </a:extLst>
          </p:cNvPr>
          <p:cNvSpPr/>
          <p:nvPr/>
        </p:nvSpPr>
        <p:spPr>
          <a:xfrm>
            <a:off x="6146799" y="4890463"/>
            <a:ext cx="1792637" cy="297449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26B85A6-29AF-EA44-A7A3-82DBB212D5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836" y="2371252"/>
            <a:ext cx="5203503" cy="3569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700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B1AA77-0495-1147-822B-CCADF43F90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63029" y="1012004"/>
            <a:ext cx="3416158" cy="479540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dirty="0">
                <a:solidFill>
                  <a:schemeClr val="bg1"/>
                </a:solidFill>
                <a:latin typeface="Avenir Book" panose="02000503020000020003" pitchFamily="2" charset="0"/>
              </a:rPr>
              <a:t>Use with caution! </a:t>
            </a:r>
            <a:endParaRPr lang="en-US" sz="2800" dirty="0">
              <a:solidFill>
                <a:schemeClr val="bg1"/>
              </a:solidFill>
              <a:latin typeface="Avenir Book" panose="02000503020000020003" pitchFamily="2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48D9907-F834-1747-A5FD-DB488EAB925B}"/>
              </a:ext>
            </a:extLst>
          </p:cNvPr>
          <p:cNvSpPr txBox="1">
            <a:spLocks/>
          </p:cNvSpPr>
          <p:nvPr/>
        </p:nvSpPr>
        <p:spPr>
          <a:xfrm>
            <a:off x="5020733" y="1004014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Avenir Book" panose="02000503020000020003" pitchFamily="2" charset="0"/>
              </a:rPr>
              <a:t>What drives the model predictions 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en-US" sz="2400" dirty="0">
              <a:latin typeface="Avenir Book" panose="02000503020000020003" pitchFamily="2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Avenir Book" panose="02000503020000020003" pitchFamily="2" charset="0"/>
              </a:rPr>
              <a:t>Why did the model take a certain decision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>
              <a:latin typeface="Avenir Book" panose="02000503020000020003" pitchFamily="2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Avenir Book" panose="02000503020000020003" pitchFamily="2" charset="0"/>
              </a:rPr>
              <a:t>How can we trust the model predictions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>
              <a:latin typeface="Avenir Book" panose="02000503020000020003" pitchFamily="2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Avenir Book" panose="02000503020000020003" pitchFamily="2" charset="0"/>
              </a:rPr>
              <a:t>Quick and easy 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>
              <a:latin typeface="Avenir Book" panose="02000503020000020003" pitchFamily="2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Avenir Book" panose="02000503020000020003" pitchFamily="2" charset="0"/>
              </a:rPr>
              <a:t>Consistent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>
              <a:latin typeface="Avenir Book" panose="02000503020000020003" pitchFamily="2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Avenir Book" panose="02000503020000020003" pitchFamily="2" charset="0"/>
              </a:rPr>
              <a:t>Applicable to any model </a:t>
            </a:r>
          </a:p>
        </p:txBody>
      </p:sp>
      <p:pic>
        <p:nvPicPr>
          <p:cNvPr id="7" name="Graphic 6" descr="Checkmark">
            <a:extLst>
              <a:ext uri="{FF2B5EF4-FFF2-40B4-BE49-F238E27FC236}">
                <a16:creationId xmlns:a16="http://schemas.microsoft.com/office/drawing/2014/main" id="{90B9EB4E-35E5-D546-806F-599C681548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78533" y="837029"/>
            <a:ext cx="583690" cy="583690"/>
          </a:xfrm>
          <a:prstGeom prst="rect">
            <a:avLst/>
          </a:prstGeom>
        </p:spPr>
      </p:pic>
      <p:pic>
        <p:nvPicPr>
          <p:cNvPr id="8" name="Graphic 7" descr="Close">
            <a:extLst>
              <a:ext uri="{FF2B5EF4-FFF2-40B4-BE49-F238E27FC236}">
                <a16:creationId xmlns:a16="http://schemas.microsoft.com/office/drawing/2014/main" id="{227F2C43-B177-4749-B278-18EF21B84B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29327" y="4482997"/>
            <a:ext cx="642492" cy="642492"/>
          </a:xfrm>
          <a:prstGeom prst="rect">
            <a:avLst/>
          </a:prstGeom>
        </p:spPr>
      </p:pic>
      <p:pic>
        <p:nvPicPr>
          <p:cNvPr id="9" name="Graphic 8" descr="Close">
            <a:extLst>
              <a:ext uri="{FF2B5EF4-FFF2-40B4-BE49-F238E27FC236}">
                <a16:creationId xmlns:a16="http://schemas.microsoft.com/office/drawing/2014/main" id="{5EE7A5A2-7726-334C-9A5A-C71FB72CAE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135430" y="1716246"/>
            <a:ext cx="642492" cy="642492"/>
          </a:xfrm>
          <a:prstGeom prst="rect">
            <a:avLst/>
          </a:prstGeom>
        </p:spPr>
      </p:pic>
      <p:pic>
        <p:nvPicPr>
          <p:cNvPr id="10" name="Graphic 9" descr="Close">
            <a:extLst>
              <a:ext uri="{FF2B5EF4-FFF2-40B4-BE49-F238E27FC236}">
                <a16:creationId xmlns:a16="http://schemas.microsoft.com/office/drawing/2014/main" id="{9EF10FB6-F40B-2043-8403-49239BC1BE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814184" y="2654264"/>
            <a:ext cx="642492" cy="642492"/>
          </a:xfrm>
          <a:prstGeom prst="rect">
            <a:avLst/>
          </a:prstGeom>
        </p:spPr>
      </p:pic>
      <p:pic>
        <p:nvPicPr>
          <p:cNvPr id="11" name="Graphic 10" descr="Close">
            <a:extLst>
              <a:ext uri="{FF2B5EF4-FFF2-40B4-BE49-F238E27FC236}">
                <a16:creationId xmlns:a16="http://schemas.microsoft.com/office/drawing/2014/main" id="{F238F7A4-EDA4-924D-AD94-1ADEE1686B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877754" y="5355352"/>
            <a:ext cx="642492" cy="642492"/>
          </a:xfrm>
          <a:prstGeom prst="rect">
            <a:avLst/>
          </a:prstGeom>
        </p:spPr>
      </p:pic>
      <p:pic>
        <p:nvPicPr>
          <p:cNvPr id="12" name="Graphic 11" descr="Checkmark">
            <a:extLst>
              <a:ext uri="{FF2B5EF4-FFF2-40B4-BE49-F238E27FC236}">
                <a16:creationId xmlns:a16="http://schemas.microsoft.com/office/drawing/2014/main" id="{918D8F72-775D-AD44-BF0B-6BCD375474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19081" y="3598364"/>
            <a:ext cx="583690" cy="583690"/>
          </a:xfrm>
          <a:prstGeom prst="rect">
            <a:avLst/>
          </a:prstGeom>
        </p:spPr>
      </p:pic>
      <p:pic>
        <p:nvPicPr>
          <p:cNvPr id="13" name="Graphic 12" descr="Checkmark">
            <a:extLst>
              <a:ext uri="{FF2B5EF4-FFF2-40B4-BE49-F238E27FC236}">
                <a16:creationId xmlns:a16="http://schemas.microsoft.com/office/drawing/2014/main" id="{2C0A07CB-BE9C-7D49-8309-DE21DB7211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22934" y="3639655"/>
            <a:ext cx="583690" cy="583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833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E585EA-03ED-0440-99D4-9E432C9A9D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8400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>
                <a:latin typeface="Avenir Book" panose="02000503020000020003" pitchFamily="2" charset="0"/>
              </a:rPr>
              <a:t>Shapley Values</a:t>
            </a:r>
            <a:endParaRPr lang="en-US" sz="5800" kern="1200" dirty="0">
              <a:solidFill>
                <a:schemeClr val="tx1"/>
              </a:solidFill>
              <a:latin typeface="Avenir Book" panose="02000503020000020003" pitchFamily="2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A2E350-D74F-9B4D-898E-81837FA05E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24000" y="4256436"/>
            <a:ext cx="9144000" cy="1600818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endParaRPr lang="en-US" sz="2400" kern="1200">
              <a:solidFill>
                <a:schemeClr val="accent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97586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B1AA77-0495-1147-822B-CCADF43F90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63029" y="1012004"/>
            <a:ext cx="3416158" cy="479540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3600" dirty="0">
                <a:solidFill>
                  <a:schemeClr val="bg1"/>
                </a:solidFill>
                <a:latin typeface="Avenir Book" panose="02000503020000020003" pitchFamily="2" charset="0"/>
              </a:rPr>
              <a:t>Cool things I have worked on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48D9907-F834-1747-A5FD-DB488EAB925B}"/>
              </a:ext>
            </a:extLst>
          </p:cNvPr>
          <p:cNvSpPr txBox="1">
            <a:spLocks/>
          </p:cNvSpPr>
          <p:nvPr/>
        </p:nvSpPr>
        <p:spPr>
          <a:xfrm>
            <a:off x="5020733" y="1004014"/>
            <a:ext cx="6512506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>
              <a:latin typeface="Avenir Book" panose="02000503020000020003" pitchFamily="2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>
              <a:latin typeface="Avenir Book" panose="02000503020000020003" pitchFamily="2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800" dirty="0">
              <a:latin typeface="Avenir Book" panose="02000503020000020003" pitchFamily="2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dirty="0">
                <a:latin typeface="Avenir Book" panose="02000503020000020003" pitchFamily="2" charset="0"/>
              </a:rPr>
              <a:t>Sales forecasting (R project)</a:t>
            </a:r>
            <a:endParaRPr lang="en-US" sz="2800" b="1" dirty="0">
              <a:solidFill>
                <a:schemeClr val="accent6">
                  <a:lumMod val="75000"/>
                </a:schemeClr>
              </a:solidFill>
              <a:latin typeface="Avenir Book" panose="02000503020000020003" pitchFamily="2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800" dirty="0">
              <a:latin typeface="Avenir Book" panose="02000503020000020003" pitchFamily="2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dirty="0">
                <a:latin typeface="Avenir Book" panose="02000503020000020003" pitchFamily="2" charset="0"/>
              </a:rPr>
              <a:t>Anomaly detection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800" dirty="0">
              <a:latin typeface="Avenir Book" panose="02000503020000020003" pitchFamily="2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dirty="0">
                <a:latin typeface="Avenir Book" panose="02000503020000020003" pitchFamily="2" charset="0"/>
              </a:rPr>
              <a:t>Recommendation engines</a:t>
            </a:r>
            <a:endParaRPr lang="en-US" sz="2800" b="1" dirty="0">
              <a:solidFill>
                <a:schemeClr val="accent6">
                  <a:lumMod val="75000"/>
                </a:schemeClr>
              </a:solidFill>
              <a:latin typeface="Avenir Book" panose="02000503020000020003" pitchFamily="2" charset="0"/>
            </a:endParaRPr>
          </a:p>
          <a:p>
            <a:pPr algn="l"/>
            <a:endParaRPr lang="en-US" sz="2800" dirty="0"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65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B1AA77-0495-1147-822B-CCADF43F90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63029" y="1012004"/>
            <a:ext cx="3416158" cy="479540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Avenir Book" panose="02000503020000020003" pitchFamily="2" charset="0"/>
              </a:rPr>
              <a:t>Estimate the contribution for each player in a game</a:t>
            </a:r>
            <a:br>
              <a:rPr lang="en-US" sz="4400" dirty="0">
                <a:solidFill>
                  <a:schemeClr val="bg1"/>
                </a:solidFill>
                <a:latin typeface="Avenir Book" panose="02000503020000020003" pitchFamily="2" charset="0"/>
              </a:rPr>
            </a:br>
            <a:r>
              <a:rPr lang="en-US" sz="4400" dirty="0">
                <a:solidFill>
                  <a:schemeClr val="bg1"/>
                </a:solidFill>
                <a:latin typeface="Avenir Book" panose="02000503020000020003" pitchFamily="2" charset="0"/>
              </a:rPr>
              <a:t> </a:t>
            </a:r>
            <a:r>
              <a:rPr lang="en-US" sz="3100" dirty="0">
                <a:solidFill>
                  <a:schemeClr val="bg1"/>
                </a:solidFill>
                <a:latin typeface="Avenir Book" panose="02000503020000020003" pitchFamily="2" charset="0"/>
              </a:rPr>
              <a:t>Shapley value regression </a:t>
            </a:r>
            <a:br>
              <a:rPr lang="en-US" sz="3100" dirty="0">
                <a:solidFill>
                  <a:schemeClr val="bg1"/>
                </a:solidFill>
                <a:latin typeface="Avenir Book" panose="02000503020000020003" pitchFamily="2" charset="0"/>
              </a:rPr>
            </a:br>
            <a:endParaRPr lang="en-US" sz="3100" dirty="0">
              <a:solidFill>
                <a:schemeClr val="bg1"/>
              </a:solidFill>
              <a:latin typeface="Avenir Book" panose="02000503020000020003" pitchFamily="2" charset="0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3B8C112D-B462-E54D-97C3-78F5A029734A}"/>
              </a:ext>
            </a:extLst>
          </p:cNvPr>
          <p:cNvSpPr txBox="1">
            <a:spLocks/>
          </p:cNvSpPr>
          <p:nvPr/>
        </p:nvSpPr>
        <p:spPr>
          <a:xfrm>
            <a:off x="4865105" y="542563"/>
            <a:ext cx="7223563" cy="53750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0000"/>
              </a:lnSpc>
            </a:pPr>
            <a:r>
              <a:rPr lang="en-US" sz="1600" dirty="0">
                <a:latin typeface="Avenir Book" panose="02000503020000020003" pitchFamily="2" charset="0"/>
              </a:rPr>
              <a:t>Imagine we have only 3 features A, B and C, to estimate their Shapley values we need to make a prediction by using all combinations of using only 1 feature, a combination of 2 or all 3 features (in total 7 predictions). For example:</a:t>
            </a:r>
          </a:p>
          <a:p>
            <a:pPr algn="l">
              <a:lnSpc>
                <a:spcPct val="120000"/>
              </a:lnSpc>
            </a:pPr>
            <a:endParaRPr lang="en-US" sz="1600" dirty="0">
              <a:latin typeface="Avenir Book" panose="02000503020000020003" pitchFamily="2" charset="0"/>
            </a:endParaRPr>
          </a:p>
          <a:p>
            <a:pPr algn="l">
              <a:lnSpc>
                <a:spcPct val="120000"/>
              </a:lnSpc>
            </a:pPr>
            <a:endParaRPr lang="en-US" sz="1600" dirty="0">
              <a:latin typeface="Avenir Book" panose="02000503020000020003" pitchFamily="2" charset="0"/>
            </a:endParaRPr>
          </a:p>
          <a:p>
            <a:pPr algn="l">
              <a:lnSpc>
                <a:spcPct val="120000"/>
              </a:lnSpc>
            </a:pPr>
            <a:endParaRPr lang="en-US" sz="1600" dirty="0">
              <a:latin typeface="Avenir Book" panose="02000503020000020003" pitchFamily="2" charset="0"/>
            </a:endParaRPr>
          </a:p>
          <a:p>
            <a:pPr algn="l">
              <a:lnSpc>
                <a:spcPct val="120000"/>
              </a:lnSpc>
            </a:pPr>
            <a:endParaRPr lang="en-US" sz="1600" dirty="0">
              <a:latin typeface="Avenir Book" panose="02000503020000020003" pitchFamily="2" charset="0"/>
            </a:endParaRPr>
          </a:p>
          <a:p>
            <a:pPr algn="l">
              <a:lnSpc>
                <a:spcPct val="120000"/>
              </a:lnSpc>
            </a:pPr>
            <a:endParaRPr lang="en-US" sz="1600" dirty="0">
              <a:latin typeface="Avenir Book" panose="02000503020000020003" pitchFamily="2" charset="0"/>
            </a:endParaRPr>
          </a:p>
          <a:p>
            <a:pPr algn="l">
              <a:lnSpc>
                <a:spcPct val="120000"/>
              </a:lnSpc>
            </a:pPr>
            <a:endParaRPr lang="en-US" sz="1600" dirty="0">
              <a:latin typeface="Avenir Book" panose="02000503020000020003" pitchFamily="2" charset="0"/>
            </a:endParaRPr>
          </a:p>
          <a:p>
            <a:pPr algn="l">
              <a:lnSpc>
                <a:spcPct val="120000"/>
              </a:lnSpc>
            </a:pPr>
            <a:endParaRPr lang="en-US" sz="1600" dirty="0">
              <a:latin typeface="Avenir Book" panose="02000503020000020003" pitchFamily="2" charset="0"/>
            </a:endParaRPr>
          </a:p>
          <a:p>
            <a:pPr algn="l">
              <a:lnSpc>
                <a:spcPct val="120000"/>
              </a:lnSpc>
            </a:pPr>
            <a:endParaRPr lang="en-US" sz="1600" dirty="0">
              <a:latin typeface="Avenir Book" panose="02000503020000020003" pitchFamily="2" charset="0"/>
            </a:endParaRPr>
          </a:p>
          <a:p>
            <a:pPr algn="l">
              <a:lnSpc>
                <a:spcPct val="120000"/>
              </a:lnSpc>
            </a:pPr>
            <a:r>
              <a:rPr lang="en-US" sz="1600" b="1" dirty="0">
                <a:latin typeface="Avenir Book" panose="02000503020000020003" pitchFamily="2" charset="0"/>
              </a:rPr>
              <a:t>The Shapley value </a:t>
            </a:r>
            <a:r>
              <a:rPr lang="en-US" sz="1600" dirty="0">
                <a:latin typeface="Avenir Book" panose="02000503020000020003" pitchFamily="2" charset="0"/>
              </a:rPr>
              <a:t>of B is the average of its marginal contributions across all differently sized subgroups and in our example it is equal to </a:t>
            </a:r>
            <a:r>
              <a:rPr lang="en-US" sz="1600" b="1" dirty="0">
                <a:latin typeface="Avenir Book" panose="02000503020000020003" pitchFamily="2" charset="0"/>
              </a:rPr>
              <a:t>5 </a:t>
            </a:r>
            <a:r>
              <a:rPr lang="en-US" sz="1600" dirty="0">
                <a:latin typeface="Avenir Book" panose="02000503020000020003" pitchFamily="2" charset="0"/>
              </a:rPr>
              <a:t>= [4(individual output) + 6(average contribution to subgroups of size two) + 5] / 3</a:t>
            </a:r>
          </a:p>
          <a:p>
            <a:pPr algn="l">
              <a:lnSpc>
                <a:spcPct val="120000"/>
              </a:lnSpc>
            </a:pPr>
            <a:endParaRPr lang="en-US" sz="1100" dirty="0">
              <a:latin typeface="Avenir Book" panose="02000503020000020003" pitchFamily="2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27FF751-BF7B-784E-856F-B0CB996195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1277" y="1922229"/>
            <a:ext cx="7227391" cy="301354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08EA1DC-187A-0749-B188-5AA5C0F536AD}"/>
              </a:ext>
            </a:extLst>
          </p:cNvPr>
          <p:cNvSpPr/>
          <p:nvPr/>
        </p:nvSpPr>
        <p:spPr>
          <a:xfrm>
            <a:off x="4970530" y="3358910"/>
            <a:ext cx="7118138" cy="8574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9EF118B-5216-5C49-AF17-B1AE4EFEE504}"/>
              </a:ext>
            </a:extLst>
          </p:cNvPr>
          <p:cNvSpPr/>
          <p:nvPr/>
        </p:nvSpPr>
        <p:spPr>
          <a:xfrm>
            <a:off x="4970530" y="4216400"/>
            <a:ext cx="7118138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2D1D94E-A616-2D46-8FBF-F7987B98C890}"/>
              </a:ext>
            </a:extLst>
          </p:cNvPr>
          <p:cNvSpPr/>
          <p:nvPr/>
        </p:nvSpPr>
        <p:spPr>
          <a:xfrm>
            <a:off x="6115564" y="4509866"/>
            <a:ext cx="6261100" cy="3687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045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8AD619ED-F8DB-CA41-92A4-39B58A7E73D6}"/>
              </a:ext>
            </a:extLst>
          </p:cNvPr>
          <p:cNvSpPr txBox="1"/>
          <p:nvPr/>
        </p:nvSpPr>
        <p:spPr>
          <a:xfrm>
            <a:off x="6366934" y="851345"/>
            <a:ext cx="5571066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US" dirty="0"/>
              <a:t>Estimate the Shapley Values for all features for all possible combinations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global feature importance is the mean absolute value of all individual Shapley Values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For a local prediction, the goal is to explain the difference between the average prediction and an individual prediction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0DC8C0-19CD-BD4C-A9FD-EAC6256DE6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Innovative method for estimating Shapley Values applied to big data</a:t>
            </a:r>
          </a:p>
        </p:txBody>
      </p:sp>
      <p:pic>
        <p:nvPicPr>
          <p:cNvPr id="8" name="Content Placeholder 7" descr="Globe">
            <a:extLst>
              <a:ext uri="{FF2B5EF4-FFF2-40B4-BE49-F238E27FC236}">
                <a16:creationId xmlns:a16="http://schemas.microsoft.com/office/drawing/2014/main" id="{5368C77F-2228-4249-9351-D5430B3D5D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48117" y="2958750"/>
            <a:ext cx="708750" cy="708750"/>
          </a:xfrm>
        </p:spPr>
      </p:pic>
      <p:sp>
        <p:nvSpPr>
          <p:cNvPr id="6" name="Rectangle 5" descr="Presentation with Checklist">
            <a:extLst>
              <a:ext uri="{FF2B5EF4-FFF2-40B4-BE49-F238E27FC236}">
                <a16:creationId xmlns:a16="http://schemas.microsoft.com/office/drawing/2014/main" id="{87EFBCC2-D9FF-3E49-B66A-632FB0CF573C}"/>
              </a:ext>
            </a:extLst>
          </p:cNvPr>
          <p:cNvSpPr/>
          <p:nvPr/>
        </p:nvSpPr>
        <p:spPr>
          <a:xfrm>
            <a:off x="5438050" y="1050588"/>
            <a:ext cx="708750" cy="708750"/>
          </a:xfrm>
          <a:prstGeom prst="rect">
            <a:avLst/>
          </a:prstGeo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7" name="Rectangle 6" descr="Light Bulb and Gear">
            <a:extLst>
              <a:ext uri="{FF2B5EF4-FFF2-40B4-BE49-F238E27FC236}">
                <a16:creationId xmlns:a16="http://schemas.microsoft.com/office/drawing/2014/main" id="{3D8B4E88-A587-124E-BA5B-CB1E16268FBC}"/>
              </a:ext>
            </a:extLst>
          </p:cNvPr>
          <p:cNvSpPr/>
          <p:nvPr/>
        </p:nvSpPr>
        <p:spPr>
          <a:xfrm>
            <a:off x="5548117" y="5098662"/>
            <a:ext cx="708750" cy="708750"/>
          </a:xfrm>
          <a:prstGeom prst="rect">
            <a:avLst/>
          </a:prstGeom>
          <a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88940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B1AA77-0495-1147-822B-CCADF43F90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63029" y="1012004"/>
            <a:ext cx="3416158" cy="479540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dirty="0">
                <a:solidFill>
                  <a:schemeClr val="bg1"/>
                </a:solidFill>
                <a:latin typeface="Avenir Book" panose="02000503020000020003" pitchFamily="2" charset="0"/>
              </a:rPr>
              <a:t>Hotel ranker Local explanation based on Shapley Values</a:t>
            </a:r>
            <a:br>
              <a:rPr lang="en-US" sz="4400" dirty="0">
                <a:solidFill>
                  <a:schemeClr val="bg1"/>
                </a:solidFill>
                <a:latin typeface="Avenir Book" panose="02000503020000020003" pitchFamily="2" charset="0"/>
              </a:rPr>
            </a:br>
            <a:r>
              <a:rPr lang="en-US" sz="1000" dirty="0">
                <a:solidFill>
                  <a:schemeClr val="bg1"/>
                </a:solidFill>
                <a:latin typeface="Avenir Book" panose="02000503020000020003" pitchFamily="2" charset="0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Avenir Book" panose="02000503020000020003" pitchFamily="2" charset="0"/>
              </a:rPr>
              <a:t>search_uuid</a:t>
            </a:r>
            <a:r>
              <a:rPr lang="en-US" sz="1000" dirty="0">
                <a:solidFill>
                  <a:schemeClr val="bg1"/>
                </a:solidFill>
                <a:latin typeface="Avenir Book" panose="02000503020000020003" pitchFamily="2" charset="0"/>
              </a:rPr>
              <a:t> == </a:t>
            </a:r>
            <a:br>
              <a:rPr lang="en-US" sz="1000" dirty="0">
                <a:solidFill>
                  <a:schemeClr val="bg1"/>
                </a:solidFill>
                <a:latin typeface="Avenir Book" panose="02000503020000020003" pitchFamily="2" charset="0"/>
              </a:rPr>
            </a:br>
            <a:r>
              <a:rPr lang="en-US" sz="1000" dirty="0">
                <a:solidFill>
                  <a:schemeClr val="bg1"/>
                </a:solidFill>
                <a:latin typeface="Avenir Book" panose="02000503020000020003" pitchFamily="2" charset="0"/>
              </a:rPr>
              <a:t>“3d11ba8b-7547-4dbd-802a-6e98ddaca1cf”)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CEE029-ABD1-764C-B1C9-34DBD9F435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6719" y="1037404"/>
            <a:ext cx="6205108" cy="51028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D6E1C46-CD92-3348-9E0C-177BA4F5FBC3}"/>
              </a:ext>
            </a:extLst>
          </p:cNvPr>
          <p:cNvSpPr txBox="1"/>
          <p:nvPr/>
        </p:nvSpPr>
        <p:spPr>
          <a:xfrm>
            <a:off x="7940792" y="533045"/>
            <a:ext cx="27441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Predicted Hotel</a:t>
            </a:r>
          </a:p>
        </p:txBody>
      </p:sp>
    </p:spTree>
    <p:extLst>
      <p:ext uri="{BB962C8B-B14F-4D97-AF65-F5344CB8AC3E}">
        <p14:creationId xmlns:p14="http://schemas.microsoft.com/office/powerpoint/2010/main" val="14342245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FE62E1-7304-7545-9BFA-E1EB05441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3400" dirty="0">
                <a:solidFill>
                  <a:srgbClr val="FFFFFF"/>
                </a:solidFill>
                <a:latin typeface="Avenir Book" panose="02000503020000020003" pitchFamily="2" charset="0"/>
              </a:rPr>
              <a:t>Recommendations for similar users are based on the same features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5993EA2-B718-5944-8399-141BC96158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31567" y="2625184"/>
            <a:ext cx="5455917" cy="3600904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Content Placeholder 3">
            <a:extLst>
              <a:ext uri="{FF2B5EF4-FFF2-40B4-BE49-F238E27FC236}">
                <a16:creationId xmlns:a16="http://schemas.microsoft.com/office/drawing/2014/main" id="{5FB5DD64-4B41-7843-BCE5-EA4F72F5C5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5073" y="2596836"/>
            <a:ext cx="5455917" cy="360090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95C28FF-F29D-B647-AA7B-EEFCCC76AC74}"/>
              </a:ext>
            </a:extLst>
          </p:cNvPr>
          <p:cNvSpPr txBox="1"/>
          <p:nvPr/>
        </p:nvSpPr>
        <p:spPr>
          <a:xfrm>
            <a:off x="2455334" y="2273207"/>
            <a:ext cx="1490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b="1" dirty="0" err="1">
                <a:latin typeface="Avenir Book" panose="02000503020000020003" pitchFamily="2" charset="0"/>
              </a:rPr>
              <a:t>Tedy</a:t>
            </a:r>
            <a:endParaRPr lang="en-US" b="1" dirty="0">
              <a:latin typeface="Avenir Book" panose="02000503020000020003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036EAC5-7610-B54E-A70B-2B90DD55360E}"/>
              </a:ext>
            </a:extLst>
          </p:cNvPr>
          <p:cNvSpPr txBox="1"/>
          <p:nvPr/>
        </p:nvSpPr>
        <p:spPr>
          <a:xfrm>
            <a:off x="8743063" y="2190241"/>
            <a:ext cx="1490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b="1" dirty="0">
                <a:latin typeface="Avenir Book" panose="02000503020000020003" pitchFamily="2" charset="0"/>
              </a:rPr>
              <a:t>Karo</a:t>
            </a:r>
          </a:p>
        </p:txBody>
      </p:sp>
    </p:spTree>
    <p:extLst>
      <p:ext uri="{BB962C8B-B14F-4D97-AF65-F5344CB8AC3E}">
        <p14:creationId xmlns:p14="http://schemas.microsoft.com/office/powerpoint/2010/main" val="2863192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FE62E1-7304-7545-9BFA-E1EB05441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3400" dirty="0">
                <a:solidFill>
                  <a:srgbClr val="FFFFFF"/>
                </a:solidFill>
                <a:latin typeface="Avenir Book" panose="02000503020000020003" pitchFamily="2" charset="0"/>
              </a:rPr>
              <a:t>Predictions for similar users are based on the same features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D24A55F-9305-D043-A4B7-14059C7A61FC}"/>
              </a:ext>
            </a:extLst>
          </p:cNvPr>
          <p:cNvSpPr txBox="1"/>
          <p:nvPr/>
        </p:nvSpPr>
        <p:spPr>
          <a:xfrm>
            <a:off x="2455334" y="2361695"/>
            <a:ext cx="1490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b="1" dirty="0" err="1">
                <a:latin typeface="Avenir Book" panose="02000503020000020003" pitchFamily="2" charset="0"/>
              </a:rPr>
              <a:t>Tedy</a:t>
            </a:r>
            <a:endParaRPr lang="en-US" b="1" dirty="0">
              <a:latin typeface="Avenir Book" panose="02000503020000020003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92F1F2A-021F-0B41-A37D-16943D23B74A}"/>
              </a:ext>
            </a:extLst>
          </p:cNvPr>
          <p:cNvSpPr txBox="1"/>
          <p:nvPr/>
        </p:nvSpPr>
        <p:spPr>
          <a:xfrm>
            <a:off x="8805326" y="2361698"/>
            <a:ext cx="1490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b="1" dirty="0">
                <a:latin typeface="Avenir Book" panose="02000503020000020003" pitchFamily="2" charset="0"/>
              </a:rPr>
              <a:t>Karo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D30A18F-C410-924E-B2AE-ED0B9CC23057}"/>
              </a:ext>
            </a:extLst>
          </p:cNvPr>
          <p:cNvGrpSpPr/>
          <p:nvPr/>
        </p:nvGrpSpPr>
        <p:grpSpPr>
          <a:xfrm>
            <a:off x="875389" y="2717275"/>
            <a:ext cx="5065449" cy="3073925"/>
            <a:chOff x="875389" y="2717275"/>
            <a:chExt cx="5065449" cy="3073925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3AE42BEF-B4FB-6D42-B087-B849528021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12586" y="2717275"/>
              <a:ext cx="5028252" cy="1365431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A8922B18-64B4-9A47-AD65-37D09C50EA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75389" y="4793142"/>
              <a:ext cx="5065449" cy="998058"/>
            </a:xfrm>
            <a:prstGeom prst="rect">
              <a:avLst/>
            </a:prstGeom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472AA21-66B1-D24D-A56C-5D02230D0626}"/>
              </a:ext>
            </a:extLst>
          </p:cNvPr>
          <p:cNvGrpSpPr/>
          <p:nvPr/>
        </p:nvGrpSpPr>
        <p:grpSpPr>
          <a:xfrm>
            <a:off x="6211624" y="2773459"/>
            <a:ext cx="5145535" cy="2980491"/>
            <a:chOff x="6211624" y="2773459"/>
            <a:chExt cx="5145535" cy="2980491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6B0CD316-5D23-6D47-B9B8-0F62F3230D9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50019" y="2773459"/>
              <a:ext cx="5071220" cy="1333381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520D0FA0-D23E-1449-B661-27D8EDF4B5E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211624" y="4830392"/>
              <a:ext cx="5145535" cy="92355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645074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FE62E1-7304-7545-9BFA-E1EB05441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400" dirty="0">
                <a:solidFill>
                  <a:srgbClr val="FFFFFF"/>
                </a:solidFill>
                <a:latin typeface="Avenir Book" panose="02000503020000020003" pitchFamily="2" charset="0"/>
              </a:rPr>
              <a:t>Different features matter for different users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A53DDDE3-40AF-6148-B016-8609301386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9758" y="2596836"/>
            <a:ext cx="5455917" cy="3600904"/>
          </a:xfrm>
          <a:prstGeom prst="rect">
            <a:avLst/>
          </a:prstGeom>
        </p:spPr>
      </p:pic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5993EA2-B718-5944-8399-141BC96158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396882" y="2596836"/>
            <a:ext cx="5455917" cy="3600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6639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FE62E1-7304-7545-9BFA-E1EB05441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400" dirty="0">
                <a:solidFill>
                  <a:srgbClr val="FFFFFF"/>
                </a:solidFill>
                <a:latin typeface="Avenir Book" panose="02000503020000020003" pitchFamily="2" charset="0"/>
              </a:rPr>
              <a:t>Different features matter for different users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D24A55F-9305-D043-A4B7-14059C7A61FC}"/>
              </a:ext>
            </a:extLst>
          </p:cNvPr>
          <p:cNvSpPr txBox="1"/>
          <p:nvPr/>
        </p:nvSpPr>
        <p:spPr>
          <a:xfrm>
            <a:off x="2455334" y="2361695"/>
            <a:ext cx="1490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b="1" dirty="0" err="1">
                <a:latin typeface="Avenir Book" panose="02000503020000020003" pitchFamily="2" charset="0"/>
              </a:rPr>
              <a:t>Tedy</a:t>
            </a:r>
            <a:endParaRPr lang="en-US" b="1" dirty="0">
              <a:latin typeface="Avenir Book" panose="02000503020000020003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92F1F2A-021F-0B41-A37D-16943D23B74A}"/>
              </a:ext>
            </a:extLst>
          </p:cNvPr>
          <p:cNvSpPr txBox="1"/>
          <p:nvPr/>
        </p:nvSpPr>
        <p:spPr>
          <a:xfrm>
            <a:off x="8805326" y="2361698"/>
            <a:ext cx="1490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b="1" dirty="0">
                <a:latin typeface="Avenir Book" panose="02000503020000020003" pitchFamily="2" charset="0"/>
              </a:rPr>
              <a:t>Ariel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4322A46-79B6-F049-B17C-44FD258DA31A}"/>
              </a:ext>
            </a:extLst>
          </p:cNvPr>
          <p:cNvGrpSpPr/>
          <p:nvPr/>
        </p:nvGrpSpPr>
        <p:grpSpPr>
          <a:xfrm>
            <a:off x="875389" y="2717275"/>
            <a:ext cx="5065449" cy="3073925"/>
            <a:chOff x="875389" y="2717275"/>
            <a:chExt cx="5065449" cy="3073925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3AE42BEF-B4FB-6D42-B087-B849528021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12586" y="2717275"/>
              <a:ext cx="5028252" cy="1365431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A8922B18-64B4-9A47-AD65-37D09C50EA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75389" y="4793142"/>
              <a:ext cx="5065449" cy="998058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06C14922-73C5-854C-BF09-7408A94B8EEB}"/>
              </a:ext>
            </a:extLst>
          </p:cNvPr>
          <p:cNvGrpSpPr/>
          <p:nvPr/>
        </p:nvGrpSpPr>
        <p:grpSpPr>
          <a:xfrm>
            <a:off x="6291719" y="2782192"/>
            <a:ext cx="5437876" cy="2662922"/>
            <a:chOff x="6291719" y="2782192"/>
            <a:chExt cx="5437876" cy="266292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F9FC2CD-5733-1240-95EB-7E191B09B02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337291" y="4920099"/>
              <a:ext cx="5392304" cy="525015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885148C-6EF0-C94D-B9D3-C254B3EB434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291719" y="2782192"/>
              <a:ext cx="5392304" cy="1377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840874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B1AA77-0495-1147-822B-CCADF43F90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63029" y="1012004"/>
            <a:ext cx="3416158" cy="479540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dirty="0">
                <a:solidFill>
                  <a:schemeClr val="bg1"/>
                </a:solidFill>
                <a:latin typeface="Avenir Book" panose="02000503020000020003" pitchFamily="2" charset="0"/>
              </a:rPr>
              <a:t>Exercise </a:t>
            </a:r>
            <a:br>
              <a:rPr lang="en-US" sz="4400" dirty="0">
                <a:solidFill>
                  <a:schemeClr val="bg1"/>
                </a:solidFill>
                <a:latin typeface="Avenir Book" panose="02000503020000020003" pitchFamily="2" charset="0"/>
              </a:rPr>
            </a:br>
            <a:r>
              <a:rPr lang="en-US" sz="2800" dirty="0">
                <a:solidFill>
                  <a:schemeClr val="bg1"/>
                </a:solidFill>
                <a:latin typeface="Avenir Book" panose="02000503020000020003" pitchFamily="2" charset="0"/>
              </a:rPr>
              <a:t>Shapley Values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4C040EB-7267-6D48-9DF7-9D71EA608DE6}"/>
              </a:ext>
            </a:extLst>
          </p:cNvPr>
          <p:cNvSpPr txBox="1">
            <a:spLocks/>
          </p:cNvSpPr>
          <p:nvPr/>
        </p:nvSpPr>
        <p:spPr>
          <a:xfrm>
            <a:off x="5172561" y="470925"/>
            <a:ext cx="6156409" cy="5892104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3600" dirty="0">
              <a:latin typeface="Avenir Book" panose="02000503020000020003" pitchFamily="2" charset="0"/>
            </a:endParaRPr>
          </a:p>
          <a:p>
            <a:pPr algn="l"/>
            <a:r>
              <a:rPr lang="en-US" sz="3600" dirty="0">
                <a:latin typeface="Avenir Book" panose="02000503020000020003" pitchFamily="2" charset="0"/>
              </a:rPr>
              <a:t>Look at a few searches for which the top predicted hotel was not booked</a:t>
            </a:r>
          </a:p>
          <a:p>
            <a:pPr marL="514350" indent="-514350" algn="l">
              <a:buAutoNum type="arabicPeriod"/>
            </a:pPr>
            <a:r>
              <a:rPr lang="en-US" dirty="0">
                <a:latin typeface="Avenir Book" panose="02000503020000020003" pitchFamily="2" charset="0"/>
              </a:rPr>
              <a:t>Chose a search for which the top predicted hotel was not booked. I suggest choosing a search that has relatively high predicted probability of the top recommended hotel (</a:t>
            </a:r>
            <a:r>
              <a:rPr lang="en-US" i="1" dirty="0" err="1">
                <a:solidFill>
                  <a:schemeClr val="accent6">
                    <a:lumMod val="75000"/>
                  </a:schemeClr>
                </a:solidFill>
                <a:latin typeface="Avenir Book" panose="02000503020000020003" pitchFamily="2" charset="0"/>
              </a:rPr>
              <a:t>mispredicted_hotels</a:t>
            </a:r>
            <a:r>
              <a:rPr lang="en-US" i="1" dirty="0">
                <a:solidFill>
                  <a:schemeClr val="accent6">
                    <a:lumMod val="75000"/>
                  </a:schemeClr>
                </a:solidFill>
                <a:latin typeface="Avenir Book" panose="02000503020000020003" pitchFamily="2" charset="0"/>
              </a:rPr>
              <a:t>, set the </a:t>
            </a:r>
            <a:r>
              <a:rPr lang="en-US" i="1" dirty="0" err="1">
                <a:solidFill>
                  <a:schemeClr val="accent6">
                    <a:lumMod val="75000"/>
                  </a:schemeClr>
                </a:solidFill>
                <a:latin typeface="Avenir Book" panose="02000503020000020003" pitchFamily="2" charset="0"/>
              </a:rPr>
              <a:t>correctly_predicted</a:t>
            </a:r>
            <a:r>
              <a:rPr lang="en-US" i="1" dirty="0">
                <a:solidFill>
                  <a:schemeClr val="accent6">
                    <a:lumMod val="75000"/>
                  </a:schemeClr>
                </a:solidFill>
                <a:latin typeface="Avenir Book" panose="02000503020000020003" pitchFamily="2" charset="0"/>
              </a:rPr>
              <a:t>=“no”)</a:t>
            </a:r>
            <a:endParaRPr lang="en-US" dirty="0">
              <a:latin typeface="Avenir Book" panose="02000503020000020003" pitchFamily="2" charset="0"/>
            </a:endParaRPr>
          </a:p>
          <a:p>
            <a:pPr marL="514350" indent="-514350" algn="l">
              <a:buAutoNum type="arabicPeriod"/>
            </a:pPr>
            <a:r>
              <a:rPr lang="en-US" dirty="0">
                <a:latin typeface="Avenir Book" panose="02000503020000020003" pitchFamily="2" charset="0"/>
              </a:rPr>
              <a:t>Create a subset </a:t>
            </a:r>
            <a:r>
              <a:rPr lang="en-US" dirty="0" err="1">
                <a:latin typeface="Avenir Book" panose="02000503020000020003" pitchFamily="2" charset="0"/>
              </a:rPr>
              <a:t>dataframe</a:t>
            </a:r>
            <a:r>
              <a:rPr lang="en-US" dirty="0">
                <a:latin typeface="Avenir Book" panose="02000503020000020003" pitchFamily="2" charset="0"/>
              </a:rPr>
              <a:t> that contains only this search</a:t>
            </a:r>
          </a:p>
          <a:p>
            <a:pPr marL="514350" indent="-514350" algn="l">
              <a:buAutoNum type="arabicPeriod"/>
            </a:pPr>
            <a:r>
              <a:rPr lang="en-US" dirty="0">
                <a:latin typeface="Avenir Book" panose="02000503020000020003" pitchFamily="2" charset="0"/>
              </a:rPr>
              <a:t>Extract the top recommended hotel for this search (</a:t>
            </a:r>
            <a:r>
              <a:rPr lang="en-US" i="1" dirty="0" err="1">
                <a:solidFill>
                  <a:schemeClr val="accent6">
                    <a:lumMod val="75000"/>
                  </a:schemeClr>
                </a:solidFill>
                <a:latin typeface="Avenir Book" panose="02000503020000020003" pitchFamily="2" charset="0"/>
              </a:rPr>
              <a:t>the_recommended_one</a:t>
            </a:r>
            <a:r>
              <a:rPr lang="en-US" dirty="0">
                <a:latin typeface="Avenir Book" panose="02000503020000020003" pitchFamily="2" charset="0"/>
              </a:rPr>
              <a:t>)</a:t>
            </a:r>
          </a:p>
          <a:p>
            <a:pPr marL="514350" indent="-514350" algn="l">
              <a:buAutoNum type="arabicPeriod"/>
            </a:pPr>
            <a:r>
              <a:rPr lang="en-US" dirty="0">
                <a:latin typeface="Avenir Book" panose="02000503020000020003" pitchFamily="2" charset="0"/>
              </a:rPr>
              <a:t>Look at the Shapley Values for the top recommended hotel</a:t>
            </a:r>
          </a:p>
          <a:p>
            <a:pPr marL="514350" indent="-514350" algn="l">
              <a:buAutoNum type="arabicPeriod"/>
            </a:pPr>
            <a:r>
              <a:rPr lang="en-US" dirty="0">
                <a:latin typeface="Avenir Book" panose="02000503020000020003" pitchFamily="2" charset="0"/>
              </a:rPr>
              <a:t>Extract the booked hotel for this search (</a:t>
            </a:r>
            <a:r>
              <a:rPr lang="en-US" i="1" dirty="0" err="1">
                <a:solidFill>
                  <a:schemeClr val="accent6">
                    <a:lumMod val="75000"/>
                  </a:schemeClr>
                </a:solidFill>
                <a:latin typeface="Avenir Book" panose="02000503020000020003" pitchFamily="2" charset="0"/>
              </a:rPr>
              <a:t>the_booked_one</a:t>
            </a:r>
            <a:r>
              <a:rPr lang="en-US" dirty="0">
                <a:latin typeface="Avenir Book" panose="02000503020000020003" pitchFamily="2" charset="0"/>
              </a:rPr>
              <a:t>)</a:t>
            </a:r>
          </a:p>
          <a:p>
            <a:pPr marL="514350" indent="-514350" algn="l">
              <a:buAutoNum type="arabicPeriod"/>
            </a:pPr>
            <a:r>
              <a:rPr lang="en-US" dirty="0">
                <a:latin typeface="Avenir Book" panose="02000503020000020003" pitchFamily="2" charset="0"/>
              </a:rPr>
              <a:t>Look at the Shapley Values for the booked hotel</a:t>
            </a:r>
          </a:p>
          <a:p>
            <a:pPr marL="514350" indent="-514350" algn="l">
              <a:buAutoNum type="arabicPeriod"/>
            </a:pPr>
            <a:r>
              <a:rPr lang="en-US" dirty="0">
                <a:latin typeface="Avenir Book" panose="02000503020000020003" pitchFamily="2" charset="0"/>
              </a:rPr>
              <a:t>Compare the Shapley Values of the booked hotel and the recommended one, what recommendations would you make if you are to improve the model performance</a:t>
            </a:r>
          </a:p>
        </p:txBody>
      </p:sp>
    </p:spTree>
    <p:extLst>
      <p:ext uri="{BB962C8B-B14F-4D97-AF65-F5344CB8AC3E}">
        <p14:creationId xmlns:p14="http://schemas.microsoft.com/office/powerpoint/2010/main" val="23484819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EC0315-7E9B-214D-A3B7-1368E68975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924602"/>
            <a:ext cx="11139854" cy="93044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  <a:latin typeface="Avenir Book" panose="02000503020000020003" pitchFamily="2" charset="0"/>
              </a:rPr>
              <a:t>The model fails to predict hotels with which the user hasn’t interacted</a:t>
            </a:r>
            <a:br>
              <a:rPr lang="en-US" sz="5400" dirty="0">
                <a:solidFill>
                  <a:schemeClr val="bg1"/>
                </a:solidFill>
                <a:latin typeface="Avenir Book" panose="02000503020000020003" pitchFamily="2" charset="0"/>
              </a:rPr>
            </a:br>
            <a:r>
              <a:rPr lang="en-US" sz="1300" dirty="0">
                <a:solidFill>
                  <a:schemeClr val="bg1"/>
                </a:solidFill>
                <a:latin typeface="Avenir Book" panose="02000503020000020003" pitchFamily="2" charset="0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Avenir Book" panose="02000503020000020003" pitchFamily="2" charset="0"/>
              </a:rPr>
              <a:t>search_uuid</a:t>
            </a:r>
            <a:r>
              <a:rPr lang="en-US" sz="1300" dirty="0">
                <a:solidFill>
                  <a:schemeClr val="bg1"/>
                </a:solidFill>
                <a:latin typeface="Avenir Book" panose="02000503020000020003" pitchFamily="2" charset="0"/>
              </a:rPr>
              <a:t> == “c1657667-466b-4b1c-a627-aec3fe1fb7d8”)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B4536E0B-E1D6-844C-8AC7-9550FBB273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3782" y="2604559"/>
            <a:ext cx="5151580" cy="4253442"/>
          </a:xfrm>
          <a:prstGeom prst="rect">
            <a:avLst/>
          </a:prstGeom>
        </p:spPr>
      </p:pic>
      <p:pic>
        <p:nvPicPr>
          <p:cNvPr id="11" name="Content Placeholder 4">
            <a:extLst>
              <a:ext uri="{FF2B5EF4-FFF2-40B4-BE49-F238E27FC236}">
                <a16:creationId xmlns:a16="http://schemas.microsoft.com/office/drawing/2014/main" id="{28B8E673-38CE-1543-98F6-83EE1204A0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80243" y="2522841"/>
            <a:ext cx="5291227" cy="435133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A567723-3A98-A04D-B4B4-C8573749FF22}"/>
              </a:ext>
            </a:extLst>
          </p:cNvPr>
          <p:cNvSpPr txBox="1"/>
          <p:nvPr/>
        </p:nvSpPr>
        <p:spPr>
          <a:xfrm>
            <a:off x="2051723" y="2235226"/>
            <a:ext cx="27441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Predicted Hotel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F24F9C7-DD94-5A4B-BDCF-08B832B902C8}"/>
              </a:ext>
            </a:extLst>
          </p:cNvPr>
          <p:cNvSpPr txBox="1"/>
          <p:nvPr/>
        </p:nvSpPr>
        <p:spPr>
          <a:xfrm>
            <a:off x="8240683" y="2175168"/>
            <a:ext cx="2211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Booked Hotel</a:t>
            </a:r>
          </a:p>
        </p:txBody>
      </p:sp>
      <p:sp>
        <p:nvSpPr>
          <p:cNvPr id="16" name="Frame 15">
            <a:extLst>
              <a:ext uri="{FF2B5EF4-FFF2-40B4-BE49-F238E27FC236}">
                <a16:creationId xmlns:a16="http://schemas.microsoft.com/office/drawing/2014/main" id="{959415DA-8E19-4340-837E-367A91592239}"/>
              </a:ext>
            </a:extLst>
          </p:cNvPr>
          <p:cNvSpPr/>
          <p:nvPr/>
        </p:nvSpPr>
        <p:spPr>
          <a:xfrm>
            <a:off x="349117" y="2777084"/>
            <a:ext cx="4997798" cy="478708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Frame 17">
            <a:extLst>
              <a:ext uri="{FF2B5EF4-FFF2-40B4-BE49-F238E27FC236}">
                <a16:creationId xmlns:a16="http://schemas.microsoft.com/office/drawing/2014/main" id="{3961B49E-C172-F64F-9160-7BAA9FB89F94}"/>
              </a:ext>
            </a:extLst>
          </p:cNvPr>
          <p:cNvSpPr/>
          <p:nvPr/>
        </p:nvSpPr>
        <p:spPr>
          <a:xfrm>
            <a:off x="6738334" y="5120197"/>
            <a:ext cx="1610838" cy="525204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2893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8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93108AC4-2712-384A-9804-4F2FC495B6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9363" y="2435224"/>
            <a:ext cx="5291227" cy="434719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C681FE4-E6C3-9C4D-8647-D4A427B530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908" y="2506661"/>
            <a:ext cx="5304102" cy="4351339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EC0315-7E9B-214D-A3B7-1368E68975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924602"/>
            <a:ext cx="11139854" cy="93044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  <a:latin typeface="Avenir Book" panose="02000503020000020003" pitchFamily="2" charset="0"/>
              </a:rPr>
              <a:t>The model fails to predict hotels with which the user hasn’t interacted</a:t>
            </a:r>
            <a:br>
              <a:rPr lang="en-US" sz="5400" dirty="0">
                <a:solidFill>
                  <a:schemeClr val="bg1"/>
                </a:solidFill>
                <a:latin typeface="Avenir Book" panose="02000503020000020003" pitchFamily="2" charset="0"/>
              </a:rPr>
            </a:br>
            <a:r>
              <a:rPr lang="en-US" sz="1300" dirty="0">
                <a:solidFill>
                  <a:schemeClr val="bg1"/>
                </a:solidFill>
                <a:latin typeface="Avenir Book" panose="02000503020000020003" pitchFamily="2" charset="0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Avenir Book" panose="02000503020000020003" pitchFamily="2" charset="0"/>
              </a:rPr>
              <a:t>search_uuid</a:t>
            </a:r>
            <a:r>
              <a:rPr lang="en-US" sz="1300" dirty="0">
                <a:solidFill>
                  <a:schemeClr val="bg1"/>
                </a:solidFill>
                <a:latin typeface="Avenir Book" panose="02000503020000020003" pitchFamily="2" charset="0"/>
              </a:rPr>
              <a:t> == “</a:t>
            </a:r>
            <a:r>
              <a:rPr lang="en-US" sz="1400" dirty="0">
                <a:solidFill>
                  <a:schemeClr val="bg1"/>
                </a:solidFill>
                <a:latin typeface="Avenir Book" panose="02000503020000020003" pitchFamily="2" charset="0"/>
              </a:rPr>
              <a:t>90851c82-fb74-4f91-9542-8757e2ff68aa</a:t>
            </a:r>
            <a:r>
              <a:rPr lang="en-US" sz="1300" dirty="0">
                <a:solidFill>
                  <a:schemeClr val="bg1"/>
                </a:solidFill>
                <a:latin typeface="Avenir Book" panose="02000503020000020003" pitchFamily="2" charset="0"/>
              </a:rPr>
              <a:t>”)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A567723-3A98-A04D-B4B4-C8573749FF22}"/>
              </a:ext>
            </a:extLst>
          </p:cNvPr>
          <p:cNvSpPr txBox="1"/>
          <p:nvPr/>
        </p:nvSpPr>
        <p:spPr>
          <a:xfrm>
            <a:off x="2051723" y="2235226"/>
            <a:ext cx="27441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Predicted Hotel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F24F9C7-DD94-5A4B-BDCF-08B832B902C8}"/>
              </a:ext>
            </a:extLst>
          </p:cNvPr>
          <p:cNvSpPr txBox="1"/>
          <p:nvPr/>
        </p:nvSpPr>
        <p:spPr>
          <a:xfrm>
            <a:off x="8240683" y="2175168"/>
            <a:ext cx="2211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Booked Hotel</a:t>
            </a:r>
          </a:p>
        </p:txBody>
      </p:sp>
      <p:sp>
        <p:nvSpPr>
          <p:cNvPr id="16" name="Frame 15">
            <a:extLst>
              <a:ext uri="{FF2B5EF4-FFF2-40B4-BE49-F238E27FC236}">
                <a16:creationId xmlns:a16="http://schemas.microsoft.com/office/drawing/2014/main" id="{959415DA-8E19-4340-837E-367A91592239}"/>
              </a:ext>
            </a:extLst>
          </p:cNvPr>
          <p:cNvSpPr/>
          <p:nvPr/>
        </p:nvSpPr>
        <p:spPr>
          <a:xfrm>
            <a:off x="670850" y="2777084"/>
            <a:ext cx="4997798" cy="478708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Frame 17">
            <a:extLst>
              <a:ext uri="{FF2B5EF4-FFF2-40B4-BE49-F238E27FC236}">
                <a16:creationId xmlns:a16="http://schemas.microsoft.com/office/drawing/2014/main" id="{3961B49E-C172-F64F-9160-7BAA9FB89F94}"/>
              </a:ext>
            </a:extLst>
          </p:cNvPr>
          <p:cNvSpPr/>
          <p:nvPr/>
        </p:nvSpPr>
        <p:spPr>
          <a:xfrm>
            <a:off x="6509547" y="5687729"/>
            <a:ext cx="1610838" cy="525204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9187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E585EA-03ED-0440-99D4-9E432C9A9D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8400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800" kern="1200" dirty="0">
                <a:solidFill>
                  <a:schemeClr val="tx1"/>
                </a:solidFill>
                <a:latin typeface="Avenir Book" panose="02000503020000020003" pitchFamily="2" charset="0"/>
              </a:rPr>
              <a:t>Machine learning interpretability methods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A2E350-D74F-9B4D-898E-81837FA05E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24000" y="4256436"/>
            <a:ext cx="9144000" cy="1600818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endParaRPr lang="en-US" sz="2400" kern="1200">
              <a:solidFill>
                <a:schemeClr val="accent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51245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48443A1A-2794-9C4F-A692-8164EAB185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4152" y="2427624"/>
            <a:ext cx="5788518" cy="3970743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EC0315-7E9B-214D-A3B7-1368E68975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772205"/>
            <a:ext cx="11139854" cy="93044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  <a:latin typeface="Avenir Book" panose="02000503020000020003" pitchFamily="2" charset="0"/>
              </a:rPr>
              <a:t>At global level having a loyalty is very important </a:t>
            </a:r>
            <a:endParaRPr lang="en-US" sz="1300" dirty="0">
              <a:solidFill>
                <a:schemeClr val="bg1"/>
              </a:solidFill>
              <a:latin typeface="Avenir Book" panose="02000503020000020003" pitchFamily="2" charset="0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rame 17">
            <a:extLst>
              <a:ext uri="{FF2B5EF4-FFF2-40B4-BE49-F238E27FC236}">
                <a16:creationId xmlns:a16="http://schemas.microsoft.com/office/drawing/2014/main" id="{3961B49E-C172-F64F-9160-7BAA9FB89F94}"/>
              </a:ext>
            </a:extLst>
          </p:cNvPr>
          <p:cNvSpPr/>
          <p:nvPr/>
        </p:nvSpPr>
        <p:spPr>
          <a:xfrm>
            <a:off x="6510317" y="3962401"/>
            <a:ext cx="1922483" cy="4472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3" name="Content Placeholder 3">
            <a:extLst>
              <a:ext uri="{FF2B5EF4-FFF2-40B4-BE49-F238E27FC236}">
                <a16:creationId xmlns:a16="http://schemas.microsoft.com/office/drawing/2014/main" id="{6D1804D7-2C2A-8A4E-B4E6-A2D4057C18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14847" y="2267798"/>
            <a:ext cx="5073526" cy="4351338"/>
          </a:xfrm>
          <a:prstGeom prst="rect">
            <a:avLst/>
          </a:prstGeom>
        </p:spPr>
      </p:pic>
      <p:sp>
        <p:nvSpPr>
          <p:cNvPr id="23" name="Frame 22">
            <a:extLst>
              <a:ext uri="{FF2B5EF4-FFF2-40B4-BE49-F238E27FC236}">
                <a16:creationId xmlns:a16="http://schemas.microsoft.com/office/drawing/2014/main" id="{64978CF6-08F7-7E43-BE04-814A9627D319}"/>
              </a:ext>
            </a:extLst>
          </p:cNvPr>
          <p:cNvSpPr/>
          <p:nvPr/>
        </p:nvSpPr>
        <p:spPr>
          <a:xfrm>
            <a:off x="752984" y="3046195"/>
            <a:ext cx="4343951" cy="416671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8247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3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B1AA77-0495-1147-822B-CCADF43F90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63029" y="1012004"/>
            <a:ext cx="3416158" cy="479540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dirty="0">
                <a:solidFill>
                  <a:schemeClr val="bg1"/>
                </a:solidFill>
                <a:latin typeface="Avenir Book" panose="02000503020000020003" pitchFamily="2" charset="0"/>
              </a:rPr>
              <a:t>Interpret with caution</a:t>
            </a:r>
            <a:endParaRPr lang="en-US" sz="2800" dirty="0">
              <a:solidFill>
                <a:schemeClr val="bg1"/>
              </a:solidFill>
              <a:latin typeface="Avenir Book" panose="02000503020000020003" pitchFamily="2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48D9907-F834-1747-A5FD-DB488EAB925B}"/>
              </a:ext>
            </a:extLst>
          </p:cNvPr>
          <p:cNvSpPr txBox="1">
            <a:spLocks/>
          </p:cNvSpPr>
          <p:nvPr/>
        </p:nvSpPr>
        <p:spPr>
          <a:xfrm>
            <a:off x="5020733" y="1004014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Avenir Book" panose="02000503020000020003" pitchFamily="2" charset="0"/>
              </a:rPr>
              <a:t>What drives the model predictions 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en-US" sz="2400" dirty="0">
              <a:latin typeface="Avenir Book" panose="02000503020000020003" pitchFamily="2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Avenir Book" panose="02000503020000020003" pitchFamily="2" charset="0"/>
              </a:rPr>
              <a:t>Why did the model take a certain decision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>
              <a:latin typeface="Avenir Book" panose="02000503020000020003" pitchFamily="2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Avenir Book" panose="02000503020000020003" pitchFamily="2" charset="0"/>
              </a:rPr>
              <a:t>How can we trust the model predictions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>
              <a:latin typeface="Avenir Book" panose="02000503020000020003" pitchFamily="2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Avenir Book" panose="02000503020000020003" pitchFamily="2" charset="0"/>
              </a:rPr>
              <a:t>Quick and easy 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>
              <a:latin typeface="Avenir Book" panose="02000503020000020003" pitchFamily="2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Avenir Book" panose="02000503020000020003" pitchFamily="2" charset="0"/>
              </a:rPr>
              <a:t>Consistent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>
              <a:latin typeface="Avenir Book" panose="02000503020000020003" pitchFamily="2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Avenir Book" panose="02000503020000020003" pitchFamily="2" charset="0"/>
              </a:rPr>
              <a:t>Applicable to any model </a:t>
            </a:r>
          </a:p>
        </p:txBody>
      </p:sp>
      <p:pic>
        <p:nvPicPr>
          <p:cNvPr id="7" name="Graphic 6" descr="Checkmark">
            <a:extLst>
              <a:ext uri="{FF2B5EF4-FFF2-40B4-BE49-F238E27FC236}">
                <a16:creationId xmlns:a16="http://schemas.microsoft.com/office/drawing/2014/main" id="{90B9EB4E-35E5-D546-806F-599C681548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78533" y="837029"/>
            <a:ext cx="583690" cy="583690"/>
          </a:xfrm>
          <a:prstGeom prst="rect">
            <a:avLst/>
          </a:prstGeom>
        </p:spPr>
      </p:pic>
      <p:pic>
        <p:nvPicPr>
          <p:cNvPr id="10" name="Graphic 9" descr="Close">
            <a:extLst>
              <a:ext uri="{FF2B5EF4-FFF2-40B4-BE49-F238E27FC236}">
                <a16:creationId xmlns:a16="http://schemas.microsoft.com/office/drawing/2014/main" id="{9EF10FB6-F40B-2043-8403-49239BC1BE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814184" y="2654264"/>
            <a:ext cx="642492" cy="642492"/>
          </a:xfrm>
          <a:prstGeom prst="rect">
            <a:avLst/>
          </a:prstGeom>
        </p:spPr>
      </p:pic>
      <p:pic>
        <p:nvPicPr>
          <p:cNvPr id="13" name="Graphic 12" descr="Checkmark">
            <a:extLst>
              <a:ext uri="{FF2B5EF4-FFF2-40B4-BE49-F238E27FC236}">
                <a16:creationId xmlns:a16="http://schemas.microsoft.com/office/drawing/2014/main" id="{2C0A07CB-BE9C-7D49-8309-DE21DB7211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22934" y="3639655"/>
            <a:ext cx="583690" cy="583690"/>
          </a:xfrm>
          <a:prstGeom prst="rect">
            <a:avLst/>
          </a:prstGeom>
        </p:spPr>
      </p:pic>
      <p:pic>
        <p:nvPicPr>
          <p:cNvPr id="14" name="Graphic 13" descr="Checkmark">
            <a:extLst>
              <a:ext uri="{FF2B5EF4-FFF2-40B4-BE49-F238E27FC236}">
                <a16:creationId xmlns:a16="http://schemas.microsoft.com/office/drawing/2014/main" id="{3F6BE399-E31C-8F47-892B-06F70F10CC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77593" y="1768362"/>
            <a:ext cx="583690" cy="583690"/>
          </a:xfrm>
          <a:prstGeom prst="rect">
            <a:avLst/>
          </a:prstGeom>
        </p:spPr>
      </p:pic>
      <p:pic>
        <p:nvPicPr>
          <p:cNvPr id="15" name="Graphic 14" descr="Close">
            <a:extLst>
              <a:ext uri="{FF2B5EF4-FFF2-40B4-BE49-F238E27FC236}">
                <a16:creationId xmlns:a16="http://schemas.microsoft.com/office/drawing/2014/main" id="{56AF6CF3-BE7F-5647-9270-742294A3DC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63502" y="3610254"/>
            <a:ext cx="642492" cy="642492"/>
          </a:xfrm>
          <a:prstGeom prst="rect">
            <a:avLst/>
          </a:prstGeom>
        </p:spPr>
      </p:pic>
      <p:pic>
        <p:nvPicPr>
          <p:cNvPr id="16" name="Graphic 15" descr="Checkmark">
            <a:extLst>
              <a:ext uri="{FF2B5EF4-FFF2-40B4-BE49-F238E27FC236}">
                <a16:creationId xmlns:a16="http://schemas.microsoft.com/office/drawing/2014/main" id="{B7C95DE4-2249-FB40-9833-D187ABC0B8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88129" y="4503255"/>
            <a:ext cx="583690" cy="583690"/>
          </a:xfrm>
          <a:prstGeom prst="rect">
            <a:avLst/>
          </a:prstGeom>
        </p:spPr>
      </p:pic>
      <p:pic>
        <p:nvPicPr>
          <p:cNvPr id="17" name="Graphic 16" descr="Checkmark">
            <a:extLst>
              <a:ext uri="{FF2B5EF4-FFF2-40B4-BE49-F238E27FC236}">
                <a16:creationId xmlns:a16="http://schemas.microsoft.com/office/drawing/2014/main" id="{CD16C7D7-2C61-5A4B-8800-B4777DADD6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06624" y="5361908"/>
            <a:ext cx="583690" cy="583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163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E585EA-03ED-0440-99D4-9E432C9A9D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8400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>
                <a:latin typeface="Avenir Book" panose="02000503020000020003" pitchFamily="2" charset="0"/>
              </a:rPr>
              <a:t>Surrogate Models</a:t>
            </a:r>
            <a:endParaRPr lang="en-US" sz="5800" kern="1200" dirty="0">
              <a:solidFill>
                <a:schemeClr val="tx1"/>
              </a:solidFill>
              <a:latin typeface="Avenir Book" panose="02000503020000020003" pitchFamily="2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A2E350-D74F-9B4D-898E-81837FA05E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24000" y="4256436"/>
            <a:ext cx="9144000" cy="1600818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endParaRPr lang="en-US" sz="2400" kern="1200">
              <a:solidFill>
                <a:schemeClr val="accent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57358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B1AA77-0495-1147-822B-CCADF43F90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63029" y="1012004"/>
            <a:ext cx="3573504" cy="4795408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4000" dirty="0">
                <a:solidFill>
                  <a:schemeClr val="bg1"/>
                </a:solidFill>
                <a:latin typeface="Avenir Book" panose="02000503020000020003" pitchFamily="2" charset="0"/>
              </a:rPr>
              <a:t>Solving machine learning interpretability by using more machine learning </a:t>
            </a:r>
            <a:br>
              <a:rPr lang="en-US" sz="4000" dirty="0">
                <a:solidFill>
                  <a:schemeClr val="bg1"/>
                </a:solidFill>
                <a:latin typeface="Avenir Book" panose="02000503020000020003" pitchFamily="2" charset="0"/>
              </a:rPr>
            </a:br>
            <a:br>
              <a:rPr lang="en-US" sz="4400" dirty="0">
                <a:solidFill>
                  <a:schemeClr val="bg1"/>
                </a:solidFill>
                <a:latin typeface="Avenir Book" panose="02000503020000020003" pitchFamily="2" charset="0"/>
              </a:rPr>
            </a:br>
            <a:r>
              <a:rPr lang="en-US" sz="2200" dirty="0">
                <a:solidFill>
                  <a:schemeClr val="bg1"/>
                </a:solidFill>
                <a:latin typeface="Avenir Book" panose="02000503020000020003" pitchFamily="2" charset="0"/>
              </a:rPr>
              <a:t>Global surrogate model</a:t>
            </a:r>
            <a:br>
              <a:rPr lang="en-US" sz="3100" dirty="0">
                <a:solidFill>
                  <a:schemeClr val="bg1"/>
                </a:solidFill>
                <a:latin typeface="Avenir Book" panose="02000503020000020003" pitchFamily="2" charset="0"/>
              </a:rPr>
            </a:br>
            <a:endParaRPr lang="en-US" sz="3100" dirty="0">
              <a:solidFill>
                <a:schemeClr val="bg1"/>
              </a:solidFill>
              <a:latin typeface="Avenir Book" panose="02000503020000020003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37F6FE5-7B00-F246-8611-9FD3F7B62A89}"/>
              </a:ext>
            </a:extLst>
          </p:cNvPr>
          <p:cNvSpPr txBox="1"/>
          <p:nvPr/>
        </p:nvSpPr>
        <p:spPr>
          <a:xfrm>
            <a:off x="5887502" y="470925"/>
            <a:ext cx="6463866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>
              <a:latin typeface="Avenir Book" panose="02000503020000020003" pitchFamily="2" charset="0"/>
            </a:endParaRPr>
          </a:p>
          <a:p>
            <a:endParaRPr lang="en-US" sz="2400" dirty="0">
              <a:latin typeface="Avenir Book" panose="02000503020000020003" pitchFamily="2" charset="0"/>
            </a:endParaRPr>
          </a:p>
          <a:p>
            <a:r>
              <a:rPr lang="en-US" sz="2400" dirty="0">
                <a:latin typeface="Avenir Book" panose="02000503020000020003" pitchFamily="2" charset="0"/>
              </a:rPr>
              <a:t>Train a black box model</a:t>
            </a:r>
          </a:p>
          <a:p>
            <a:endParaRPr lang="en-US" sz="2400" dirty="0">
              <a:latin typeface="Avenir Book" panose="02000503020000020003" pitchFamily="2" charset="0"/>
            </a:endParaRPr>
          </a:p>
          <a:p>
            <a:endParaRPr lang="en-US" sz="2400" dirty="0">
              <a:latin typeface="Avenir Book" panose="02000503020000020003" pitchFamily="2" charset="0"/>
            </a:endParaRPr>
          </a:p>
          <a:p>
            <a:r>
              <a:rPr lang="en-US" sz="2400" dirty="0">
                <a:latin typeface="Avenir Book" panose="02000503020000020003" pitchFamily="2" charset="0"/>
              </a:rPr>
              <a:t>Train the interpretable model (surrogate) on the predictions of the black box model</a:t>
            </a:r>
          </a:p>
          <a:p>
            <a:endParaRPr lang="en-US" sz="2400" dirty="0">
              <a:latin typeface="Avenir Book" panose="02000503020000020003" pitchFamily="2" charset="0"/>
            </a:endParaRPr>
          </a:p>
          <a:p>
            <a:endParaRPr lang="en-US" sz="2400" dirty="0">
              <a:latin typeface="Avenir Book" panose="02000503020000020003" pitchFamily="2" charset="0"/>
            </a:endParaRPr>
          </a:p>
          <a:p>
            <a:r>
              <a:rPr lang="en-US" sz="2400" dirty="0">
                <a:latin typeface="Avenir Book" panose="02000503020000020003" pitchFamily="2" charset="0"/>
              </a:rPr>
              <a:t>Measure how well the surrogate model replicates the prediction of the black box model</a:t>
            </a:r>
          </a:p>
          <a:p>
            <a:endParaRPr lang="en-US" sz="2400" dirty="0">
              <a:latin typeface="Avenir Book" panose="02000503020000020003" pitchFamily="2" charset="0"/>
            </a:endParaRPr>
          </a:p>
          <a:p>
            <a:endParaRPr lang="en-US" sz="2400" dirty="0">
              <a:latin typeface="Avenir Book" panose="02000503020000020003" pitchFamily="2" charset="0"/>
            </a:endParaRPr>
          </a:p>
          <a:p>
            <a:r>
              <a:rPr lang="en-US" sz="2400" dirty="0">
                <a:latin typeface="Avenir Book" panose="02000503020000020003" pitchFamily="2" charset="0"/>
              </a:rPr>
              <a:t>Interpret the surrogate model</a:t>
            </a:r>
          </a:p>
          <a:p>
            <a:endParaRPr lang="en-US" sz="2400" dirty="0">
              <a:latin typeface="Avenir Book" panose="02000503020000020003" pitchFamily="2" charset="0"/>
            </a:endParaRPr>
          </a:p>
        </p:txBody>
      </p:sp>
      <p:pic>
        <p:nvPicPr>
          <p:cNvPr id="5" name="Graphic 4" descr="Box">
            <a:extLst>
              <a:ext uri="{FF2B5EF4-FFF2-40B4-BE49-F238E27FC236}">
                <a16:creationId xmlns:a16="http://schemas.microsoft.com/office/drawing/2014/main" id="{00275E71-A510-BF43-803C-A7EC5CF5C8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98473" y="1010494"/>
            <a:ext cx="914400" cy="914400"/>
          </a:xfrm>
          <a:prstGeom prst="rect">
            <a:avLst/>
          </a:prstGeom>
        </p:spPr>
      </p:pic>
      <p:pic>
        <p:nvPicPr>
          <p:cNvPr id="9" name="Graphic 8" descr="Decision chart">
            <a:extLst>
              <a:ext uri="{FF2B5EF4-FFF2-40B4-BE49-F238E27FC236}">
                <a16:creationId xmlns:a16="http://schemas.microsoft.com/office/drawing/2014/main" id="{179D0AFF-DE70-D444-8C55-C57E629E92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98473" y="2311114"/>
            <a:ext cx="914400" cy="914400"/>
          </a:xfrm>
          <a:prstGeom prst="rect">
            <a:avLst/>
          </a:prstGeom>
        </p:spPr>
      </p:pic>
      <p:pic>
        <p:nvPicPr>
          <p:cNvPr id="16" name="Graphic 15" descr="Checklist RTL">
            <a:extLst>
              <a:ext uri="{FF2B5EF4-FFF2-40B4-BE49-F238E27FC236}">
                <a16:creationId xmlns:a16="http://schemas.microsoft.com/office/drawing/2014/main" id="{7C4527DD-92EE-0843-B954-AE07AFB58B4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956169" y="3916185"/>
            <a:ext cx="914400" cy="914400"/>
          </a:xfrm>
          <a:prstGeom prst="rect">
            <a:avLst/>
          </a:prstGeom>
        </p:spPr>
      </p:pic>
      <p:pic>
        <p:nvPicPr>
          <p:cNvPr id="18" name="Graphic 17" descr="Teacher">
            <a:extLst>
              <a:ext uri="{FF2B5EF4-FFF2-40B4-BE49-F238E27FC236}">
                <a16:creationId xmlns:a16="http://schemas.microsoft.com/office/drawing/2014/main" id="{790CCF0D-2DE0-5046-8F3A-162692C8C91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913805" y="539030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446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B1AA77-0495-1147-822B-CCADF43F90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63029" y="1012004"/>
            <a:ext cx="3416158" cy="479540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3600" dirty="0">
                <a:solidFill>
                  <a:schemeClr val="bg1"/>
                </a:solidFill>
                <a:latin typeface="Avenir Book" panose="02000503020000020003" pitchFamily="2" charset="0"/>
              </a:rPr>
              <a:t>A decision tree with depth 2 fails to approximate the random forest model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D6E1C46-CD92-3348-9E0C-177BA4F5FBC3}"/>
              </a:ext>
            </a:extLst>
          </p:cNvPr>
          <p:cNvSpPr txBox="1"/>
          <p:nvPr/>
        </p:nvSpPr>
        <p:spPr>
          <a:xfrm>
            <a:off x="6902738" y="365673"/>
            <a:ext cx="3816062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venir Book" panose="02000503020000020003" pitchFamily="2" charset="0"/>
              </a:rPr>
              <a:t>Decision Tree for</a:t>
            </a:r>
          </a:p>
          <a:p>
            <a:r>
              <a:rPr lang="en-US" dirty="0">
                <a:latin typeface="Avenir Book" panose="02000503020000020003" pitchFamily="2" charset="0"/>
              </a:rPr>
              <a:t>Approximating Random Forest </a:t>
            </a:r>
            <a:r>
              <a:rPr lang="en-US" sz="1000" dirty="0">
                <a:latin typeface="Avenir Book" panose="02000503020000020003" pitchFamily="2" charset="0"/>
              </a:rPr>
              <a:t>(</a:t>
            </a:r>
            <a:r>
              <a:rPr lang="en-US" sz="1000" dirty="0" err="1">
                <a:latin typeface="Avenir Book" panose="02000503020000020003" pitchFamily="2" charset="0"/>
              </a:rPr>
              <a:t>Rsq</a:t>
            </a:r>
            <a:r>
              <a:rPr lang="en-US" sz="1000" dirty="0">
                <a:latin typeface="Avenir Book" panose="02000503020000020003" pitchFamily="2" charset="0"/>
              </a:rPr>
              <a:t>=0.34)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C8842E-8C8F-444E-8551-BB2DDE1233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6630" y="1177640"/>
            <a:ext cx="6061274" cy="4971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4193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EC0315-7E9B-214D-A3B7-1368E68975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602873"/>
            <a:ext cx="11139854" cy="93044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venir Book" panose="02000503020000020003" pitchFamily="2" charset="0"/>
              </a:rPr>
              <a:t>Based on the global surrogate method distance is not amongst the top features</a:t>
            </a:r>
            <a:endParaRPr lang="en-US" sz="1300" dirty="0">
              <a:solidFill>
                <a:schemeClr val="bg1"/>
              </a:solidFill>
              <a:latin typeface="Avenir Book" panose="02000503020000020003" pitchFamily="2" charset="0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5C399B7D-694D-964E-907C-E736634357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926" y="2645965"/>
            <a:ext cx="4666594" cy="382742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4597229-DBC9-2F4A-9BE2-4C4760CF8938}"/>
              </a:ext>
            </a:extLst>
          </p:cNvPr>
          <p:cNvSpPr txBox="1"/>
          <p:nvPr/>
        </p:nvSpPr>
        <p:spPr>
          <a:xfrm>
            <a:off x="1636479" y="2262205"/>
            <a:ext cx="38160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venir Book" panose="02000503020000020003" pitchFamily="2" charset="0"/>
              </a:rPr>
              <a:t>Global Surrogate Model (</a:t>
            </a:r>
            <a:r>
              <a:rPr lang="en-US" sz="1200" dirty="0" err="1">
                <a:latin typeface="Avenir Book" panose="02000503020000020003" pitchFamily="2" charset="0"/>
              </a:rPr>
              <a:t>Rsq</a:t>
            </a:r>
            <a:r>
              <a:rPr lang="en-US" sz="1200" dirty="0">
                <a:latin typeface="Avenir Book" panose="02000503020000020003" pitchFamily="2" charset="0"/>
              </a:rPr>
              <a:t>=0.34)</a:t>
            </a:r>
          </a:p>
        </p:txBody>
      </p:sp>
      <p:pic>
        <p:nvPicPr>
          <p:cNvPr id="13" name="Content Placeholder 3">
            <a:extLst>
              <a:ext uri="{FF2B5EF4-FFF2-40B4-BE49-F238E27FC236}">
                <a16:creationId xmlns:a16="http://schemas.microsoft.com/office/drawing/2014/main" id="{FAEE78F2-7318-0645-A4AA-61136E2198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612679" y="2283833"/>
            <a:ext cx="507352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6637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B1AA77-0495-1147-822B-CCADF43F90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63029" y="1012004"/>
            <a:ext cx="3573504" cy="4795408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4000" dirty="0">
                <a:solidFill>
                  <a:schemeClr val="bg1"/>
                </a:solidFill>
                <a:latin typeface="Avenir Book" panose="02000503020000020003" pitchFamily="2" charset="0"/>
              </a:rPr>
              <a:t>Solving machine learning interpretability by using more machine learning </a:t>
            </a:r>
            <a:br>
              <a:rPr lang="en-US" sz="4000" dirty="0">
                <a:solidFill>
                  <a:schemeClr val="bg1"/>
                </a:solidFill>
                <a:latin typeface="Avenir Book" panose="02000503020000020003" pitchFamily="2" charset="0"/>
              </a:rPr>
            </a:br>
            <a:br>
              <a:rPr lang="en-US" sz="4400" dirty="0">
                <a:solidFill>
                  <a:schemeClr val="bg1"/>
                </a:solidFill>
                <a:latin typeface="Avenir Book" panose="02000503020000020003" pitchFamily="2" charset="0"/>
              </a:rPr>
            </a:br>
            <a:r>
              <a:rPr lang="en-US" sz="2400" dirty="0">
                <a:solidFill>
                  <a:schemeClr val="bg1"/>
                </a:solidFill>
                <a:latin typeface="Avenir Book" panose="02000503020000020003" pitchFamily="2" charset="0"/>
              </a:rPr>
              <a:t>Local Interpretable Model-Agnostic Explanations (LIME) </a:t>
            </a:r>
            <a:br>
              <a:rPr lang="en-US" sz="3100" dirty="0">
                <a:solidFill>
                  <a:schemeClr val="bg1"/>
                </a:solidFill>
                <a:latin typeface="Avenir Book" panose="02000503020000020003" pitchFamily="2" charset="0"/>
              </a:rPr>
            </a:br>
            <a:endParaRPr lang="en-US" sz="3100" dirty="0">
              <a:solidFill>
                <a:schemeClr val="bg1"/>
              </a:solidFill>
              <a:latin typeface="Avenir Book" panose="02000503020000020003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37F6FE5-7B00-F246-8611-9FD3F7B62A89}"/>
              </a:ext>
            </a:extLst>
          </p:cNvPr>
          <p:cNvSpPr txBox="1"/>
          <p:nvPr/>
        </p:nvSpPr>
        <p:spPr>
          <a:xfrm>
            <a:off x="5244039" y="670918"/>
            <a:ext cx="646386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venir Book" panose="02000503020000020003" pitchFamily="2" charset="0"/>
              </a:rPr>
              <a:t>Select the point which you want to understand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Avenir Book" panose="02000503020000020003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venir Book" panose="02000503020000020003" pitchFamily="2" charset="0"/>
              </a:rPr>
              <a:t>Get the predictions for a few other points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Avenir Book" panose="02000503020000020003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venir Book" panose="02000503020000020003" pitchFamily="2" charset="0"/>
              </a:rPr>
              <a:t>Weight the new samples according to their proximity to the instance of interest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Avenir Book" panose="02000503020000020003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venir Book" panose="02000503020000020003" pitchFamily="2" charset="0"/>
              </a:rPr>
              <a:t>Train a weighted, interpretable model on the new dataset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C23CB2B-4357-DB45-8D7F-70B8534264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3508" y="3661827"/>
            <a:ext cx="4449730" cy="2677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200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EC0315-7E9B-214D-A3B7-1368E68975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890739"/>
            <a:ext cx="11139854" cy="93044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venir Book" panose="02000503020000020003" pitchFamily="2" charset="0"/>
              </a:rPr>
              <a:t>The top two features are the same based on the LIME and the Shapley Values methods</a:t>
            </a:r>
            <a:br>
              <a:rPr lang="en-US" dirty="0">
                <a:solidFill>
                  <a:schemeClr val="bg1"/>
                </a:solidFill>
                <a:latin typeface="Avenir Book" panose="02000503020000020003" pitchFamily="2" charset="0"/>
              </a:rPr>
            </a:br>
            <a:r>
              <a:rPr lang="en-US" sz="1400" dirty="0">
                <a:solidFill>
                  <a:schemeClr val="bg1"/>
                </a:solidFill>
                <a:latin typeface="Avenir Book" panose="02000503020000020003" pitchFamily="2" charset="0"/>
              </a:rPr>
              <a:t>(</a:t>
            </a:r>
            <a:r>
              <a:rPr lang="en-US" sz="1400" dirty="0" err="1">
                <a:solidFill>
                  <a:schemeClr val="bg1"/>
                </a:solidFill>
                <a:latin typeface="Avenir Book" panose="02000503020000020003" pitchFamily="2" charset="0"/>
              </a:rPr>
              <a:t>search_uuid</a:t>
            </a:r>
            <a:r>
              <a:rPr lang="en-US" sz="1400" dirty="0">
                <a:solidFill>
                  <a:schemeClr val="bg1"/>
                </a:solidFill>
                <a:latin typeface="Avenir Book" panose="02000503020000020003" pitchFamily="2" charset="0"/>
              </a:rPr>
              <a:t> == “3d11ba8b-7547-4dbd-802a-6e98ddaca1cf”)</a:t>
            </a:r>
            <a:endParaRPr lang="en-US" sz="1300" dirty="0">
              <a:solidFill>
                <a:schemeClr val="bg1"/>
              </a:solidFill>
              <a:latin typeface="Avenir Book" panose="02000503020000020003" pitchFamily="2" charset="0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14A8FA8-47FB-2B4B-BD80-1702D4E43471}"/>
              </a:ext>
            </a:extLst>
          </p:cNvPr>
          <p:cNvSpPr txBox="1"/>
          <p:nvPr/>
        </p:nvSpPr>
        <p:spPr>
          <a:xfrm>
            <a:off x="8127059" y="2217221"/>
            <a:ext cx="27441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Shapley Values Explanation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7826774-AF17-034D-ABC1-F15383F8FC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5627" y="2586553"/>
            <a:ext cx="4654148" cy="382742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CC345D3-EE67-CD45-9B99-1CC21218F7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482" y="2645965"/>
            <a:ext cx="4654148" cy="383162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7F697D2-E92D-CA45-AD1A-F4436A982CAE}"/>
              </a:ext>
            </a:extLst>
          </p:cNvPr>
          <p:cNvSpPr txBox="1"/>
          <p:nvPr/>
        </p:nvSpPr>
        <p:spPr>
          <a:xfrm>
            <a:off x="1832165" y="2276633"/>
            <a:ext cx="27441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LIME Explanation</a:t>
            </a:r>
          </a:p>
        </p:txBody>
      </p:sp>
    </p:spTree>
    <p:extLst>
      <p:ext uri="{BB962C8B-B14F-4D97-AF65-F5344CB8AC3E}">
        <p14:creationId xmlns:p14="http://schemas.microsoft.com/office/powerpoint/2010/main" val="296821365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B1AA77-0495-1147-822B-CCADF43F90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63029" y="1012004"/>
            <a:ext cx="3416158" cy="479540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dirty="0">
                <a:solidFill>
                  <a:schemeClr val="bg1"/>
                </a:solidFill>
                <a:latin typeface="Avenir Book" panose="02000503020000020003" pitchFamily="2" charset="0"/>
              </a:rPr>
              <a:t>Exercise </a:t>
            </a:r>
            <a:br>
              <a:rPr lang="en-US" sz="4400" dirty="0">
                <a:solidFill>
                  <a:schemeClr val="bg1"/>
                </a:solidFill>
                <a:latin typeface="Avenir Book" panose="02000503020000020003" pitchFamily="2" charset="0"/>
              </a:rPr>
            </a:br>
            <a:r>
              <a:rPr lang="en-US" sz="2800" dirty="0">
                <a:solidFill>
                  <a:schemeClr val="bg1"/>
                </a:solidFill>
                <a:latin typeface="Avenir Book" panose="02000503020000020003" pitchFamily="2" charset="0"/>
              </a:rPr>
              <a:t>LIME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4C040EB-7267-6D48-9DF7-9D71EA608DE6}"/>
              </a:ext>
            </a:extLst>
          </p:cNvPr>
          <p:cNvSpPr txBox="1">
            <a:spLocks/>
          </p:cNvSpPr>
          <p:nvPr/>
        </p:nvSpPr>
        <p:spPr>
          <a:xfrm>
            <a:off x="5172561" y="470925"/>
            <a:ext cx="6156409" cy="58921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3600" dirty="0">
              <a:latin typeface="Avenir Book" panose="02000503020000020003" pitchFamily="2" charset="0"/>
            </a:endParaRPr>
          </a:p>
          <a:p>
            <a:pPr algn="l"/>
            <a:r>
              <a:rPr lang="en-US" sz="2800" dirty="0">
                <a:latin typeface="Avenir Book" panose="02000503020000020003" pitchFamily="2" charset="0"/>
              </a:rPr>
              <a:t>Compare LIME explanations with local Shapley Values</a:t>
            </a:r>
          </a:p>
          <a:p>
            <a:pPr marL="514350" indent="-514350" algn="l">
              <a:buFont typeface="+mj-lt"/>
              <a:buAutoNum type="arabicPeriod"/>
            </a:pPr>
            <a:r>
              <a:rPr lang="en-US" dirty="0">
                <a:latin typeface="Avenir Book" panose="02000503020000020003" pitchFamily="2" charset="0"/>
              </a:rPr>
              <a:t>Extract the LIME explanation for one of the </a:t>
            </a:r>
            <a:r>
              <a:rPr lang="en-US" dirty="0" err="1">
                <a:latin typeface="Avenir Book" panose="02000503020000020003" pitchFamily="2" charset="0"/>
              </a:rPr>
              <a:t>mispredicted</a:t>
            </a:r>
            <a:r>
              <a:rPr lang="en-US" dirty="0">
                <a:latin typeface="Avenir Book" panose="02000503020000020003" pitchFamily="2" charset="0"/>
              </a:rPr>
              <a:t> hotels for which you looked at the local Shapley Values</a:t>
            </a:r>
          </a:p>
          <a:p>
            <a:pPr marL="514350" indent="-514350" algn="l">
              <a:buFont typeface="+mj-lt"/>
              <a:buAutoNum type="arabicPeriod"/>
            </a:pPr>
            <a:r>
              <a:rPr lang="en-US" dirty="0">
                <a:latin typeface="Avenir Book" panose="02000503020000020003" pitchFamily="2" charset="0"/>
              </a:rPr>
              <a:t>Plot the LIME and the Shapley next to each other and discuss the differences</a:t>
            </a:r>
          </a:p>
          <a:p>
            <a:pPr marL="514350" indent="-514350" algn="l">
              <a:buFont typeface="+mj-lt"/>
              <a:buAutoNum type="arabicPeriod"/>
            </a:pPr>
            <a:r>
              <a:rPr lang="en-US" dirty="0">
                <a:latin typeface="Avenir Book" panose="02000503020000020003" pitchFamily="2" charset="0"/>
              </a:rPr>
              <a:t>Extract the LIME explanation for the actually booked hotels for which you looked at the local Shapley Values</a:t>
            </a:r>
          </a:p>
          <a:p>
            <a:pPr marL="514350" indent="-514350" algn="l">
              <a:buFont typeface="+mj-lt"/>
              <a:buAutoNum type="arabicPeriod"/>
            </a:pPr>
            <a:r>
              <a:rPr lang="en-US" dirty="0">
                <a:latin typeface="Avenir Book" panose="02000503020000020003" pitchFamily="2" charset="0"/>
              </a:rPr>
              <a:t>Plot the LIME and the Shapley next to each other and discuss the differences</a:t>
            </a:r>
          </a:p>
        </p:txBody>
      </p:sp>
    </p:spTree>
    <p:extLst>
      <p:ext uri="{BB962C8B-B14F-4D97-AF65-F5344CB8AC3E}">
        <p14:creationId xmlns:p14="http://schemas.microsoft.com/office/powerpoint/2010/main" val="64398991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EC0315-7E9B-214D-A3B7-1368E68975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890739"/>
            <a:ext cx="11139854" cy="93044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venir Book" panose="02000503020000020003" pitchFamily="2" charset="0"/>
              </a:rPr>
              <a:t>The LIME and the Shapley Value methods are inline for the hotel we have predicted at the top</a:t>
            </a:r>
            <a:br>
              <a:rPr lang="en-US" dirty="0">
                <a:solidFill>
                  <a:schemeClr val="bg1"/>
                </a:solidFill>
                <a:latin typeface="Avenir Book" panose="02000503020000020003" pitchFamily="2" charset="0"/>
              </a:rPr>
            </a:br>
            <a:r>
              <a:rPr lang="en-US" sz="1400" dirty="0">
                <a:solidFill>
                  <a:schemeClr val="bg1"/>
                </a:solidFill>
                <a:latin typeface="Avenir Book" panose="02000503020000020003" pitchFamily="2" charset="0"/>
              </a:rPr>
              <a:t>(</a:t>
            </a:r>
            <a:r>
              <a:rPr lang="en-US" sz="1400" dirty="0" err="1">
                <a:solidFill>
                  <a:schemeClr val="bg1"/>
                </a:solidFill>
                <a:latin typeface="Avenir Book" panose="02000503020000020003" pitchFamily="2" charset="0"/>
              </a:rPr>
              <a:t>search_uuid</a:t>
            </a:r>
            <a:r>
              <a:rPr lang="en-US" sz="1400" dirty="0">
                <a:solidFill>
                  <a:schemeClr val="bg1"/>
                </a:solidFill>
                <a:latin typeface="Avenir Book" panose="02000503020000020003" pitchFamily="2" charset="0"/>
              </a:rPr>
              <a:t> == “90851c82-fb74-4f91-9542-8757e2ff68aa”)</a:t>
            </a:r>
            <a:endParaRPr lang="en-US" sz="1300" dirty="0">
              <a:solidFill>
                <a:schemeClr val="bg1"/>
              </a:solidFill>
              <a:latin typeface="Avenir Book" panose="02000503020000020003" pitchFamily="2" charset="0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14A8FA8-47FB-2B4B-BD80-1702D4E43471}"/>
              </a:ext>
            </a:extLst>
          </p:cNvPr>
          <p:cNvSpPr txBox="1"/>
          <p:nvPr/>
        </p:nvSpPr>
        <p:spPr>
          <a:xfrm>
            <a:off x="7195727" y="2183355"/>
            <a:ext cx="27441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Shapley Values Explanation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7F697D2-E92D-CA45-AD1A-F4436A982CAE}"/>
              </a:ext>
            </a:extLst>
          </p:cNvPr>
          <p:cNvSpPr txBox="1"/>
          <p:nvPr/>
        </p:nvSpPr>
        <p:spPr>
          <a:xfrm>
            <a:off x="2814300" y="2225834"/>
            <a:ext cx="27441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LIME Explanation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6635265-210B-EE4E-923E-65A08C1645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4267" y="2586553"/>
            <a:ext cx="7840130" cy="4027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5742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B1AA77-0495-1147-822B-CCADF43F90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63029" y="1012004"/>
            <a:ext cx="3416158" cy="479540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3600" dirty="0">
                <a:solidFill>
                  <a:schemeClr val="bg1"/>
                </a:solidFill>
                <a:latin typeface="Avenir Book" panose="02000503020000020003" pitchFamily="2" charset="0"/>
              </a:rPr>
              <a:t>Why machine learning interpretability matters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48D9907-F834-1747-A5FD-DB488EAB925B}"/>
              </a:ext>
            </a:extLst>
          </p:cNvPr>
          <p:cNvSpPr txBox="1">
            <a:spLocks/>
          </p:cNvSpPr>
          <p:nvPr/>
        </p:nvSpPr>
        <p:spPr>
          <a:xfrm>
            <a:off x="5020733" y="1004014"/>
            <a:ext cx="6512506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>
              <a:latin typeface="Avenir Book" panose="02000503020000020003" pitchFamily="2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Avenir Book" panose="02000503020000020003" pitchFamily="2" charset="0"/>
              </a:rPr>
              <a:t>Having better interpretability will lead to higher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Avenir Book" panose="02000503020000020003" pitchFamily="2" charset="0"/>
              </a:rPr>
              <a:t>adoption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>
              <a:latin typeface="Avenir Book" panose="02000503020000020003" pitchFamily="2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Avenir Book" panose="02000503020000020003" pitchFamily="2" charset="0"/>
              </a:rPr>
              <a:t>Building interpretable models will help us reduce machine learning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Avenir Book" panose="02000503020000020003" pitchFamily="2" charset="0"/>
              </a:rPr>
              <a:t>bias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>
              <a:latin typeface="Avenir Book" panose="02000503020000020003" pitchFamily="2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Avenir Book" panose="02000503020000020003" pitchFamily="2" charset="0"/>
              </a:rPr>
              <a:t>Regulations</a:t>
            </a:r>
            <a:r>
              <a:rPr lang="en-US" dirty="0">
                <a:latin typeface="Avenir Book" panose="02000503020000020003" pitchFamily="2" charset="0"/>
              </a:rPr>
              <a:t> - GDPR: “Fully automated decisions must be explainable”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3CF855B-511A-9B4F-A3E8-24AD367EC1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2459" y="3429000"/>
            <a:ext cx="3644900" cy="270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249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EC0315-7E9B-214D-A3B7-1368E68975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890739"/>
            <a:ext cx="11139854" cy="93044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venir Book" panose="02000503020000020003" pitchFamily="2" charset="0"/>
              </a:rPr>
              <a:t>The LIME and the Shapley Value methods are inline for the </a:t>
            </a:r>
            <a:r>
              <a:rPr lang="en-US" dirty="0" err="1">
                <a:solidFill>
                  <a:schemeClr val="bg1"/>
                </a:solidFill>
                <a:latin typeface="Avenir Book" panose="02000503020000020003" pitchFamily="2" charset="0"/>
              </a:rPr>
              <a:t>mispredicted</a:t>
            </a:r>
            <a:r>
              <a:rPr lang="en-US" dirty="0">
                <a:solidFill>
                  <a:schemeClr val="bg1"/>
                </a:solidFill>
                <a:latin typeface="Avenir Book" panose="02000503020000020003" pitchFamily="2" charset="0"/>
              </a:rPr>
              <a:t> hotel</a:t>
            </a:r>
            <a:br>
              <a:rPr lang="en-US" dirty="0">
                <a:solidFill>
                  <a:schemeClr val="bg1"/>
                </a:solidFill>
                <a:latin typeface="Avenir Book" panose="02000503020000020003" pitchFamily="2" charset="0"/>
              </a:rPr>
            </a:br>
            <a:r>
              <a:rPr lang="en-US" sz="1400" dirty="0">
                <a:solidFill>
                  <a:schemeClr val="bg1"/>
                </a:solidFill>
                <a:latin typeface="Avenir Book" panose="02000503020000020003" pitchFamily="2" charset="0"/>
              </a:rPr>
              <a:t>(</a:t>
            </a:r>
            <a:r>
              <a:rPr lang="en-US" sz="1400" dirty="0" err="1">
                <a:solidFill>
                  <a:schemeClr val="bg1"/>
                </a:solidFill>
                <a:latin typeface="Avenir Book" panose="02000503020000020003" pitchFamily="2" charset="0"/>
              </a:rPr>
              <a:t>search_uuid</a:t>
            </a:r>
            <a:r>
              <a:rPr lang="en-US" sz="1400" dirty="0">
                <a:solidFill>
                  <a:schemeClr val="bg1"/>
                </a:solidFill>
                <a:latin typeface="Avenir Book" panose="02000503020000020003" pitchFamily="2" charset="0"/>
              </a:rPr>
              <a:t> == “90851c82-fb74-4f91-9542-8757e2ff68aa”)</a:t>
            </a:r>
            <a:endParaRPr lang="en-US" sz="1300" dirty="0">
              <a:solidFill>
                <a:schemeClr val="bg1"/>
              </a:solidFill>
              <a:latin typeface="Avenir Book" panose="02000503020000020003" pitchFamily="2" charset="0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14A8FA8-47FB-2B4B-BD80-1702D4E43471}"/>
              </a:ext>
            </a:extLst>
          </p:cNvPr>
          <p:cNvSpPr txBox="1"/>
          <p:nvPr/>
        </p:nvSpPr>
        <p:spPr>
          <a:xfrm>
            <a:off x="7195727" y="2183355"/>
            <a:ext cx="27441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Shapley Values Explanation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7F697D2-E92D-CA45-AD1A-F4436A982CAE}"/>
              </a:ext>
            </a:extLst>
          </p:cNvPr>
          <p:cNvSpPr txBox="1"/>
          <p:nvPr/>
        </p:nvSpPr>
        <p:spPr>
          <a:xfrm>
            <a:off x="2814300" y="2225834"/>
            <a:ext cx="27441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LIME Explanation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86E5739-662D-AF42-9DC3-9D76CB848F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0078" y="2611412"/>
            <a:ext cx="7840129" cy="4141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19034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B1AA77-0495-1147-822B-CCADF43F90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63029" y="1012004"/>
            <a:ext cx="3416158" cy="479540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dirty="0">
                <a:solidFill>
                  <a:schemeClr val="bg1"/>
                </a:solidFill>
                <a:latin typeface="Avenir Book" panose="02000503020000020003" pitchFamily="2" charset="0"/>
              </a:rPr>
              <a:t>Spend the time to fine tune the surrogate model</a:t>
            </a:r>
            <a:endParaRPr lang="en-US" sz="2800" dirty="0">
              <a:solidFill>
                <a:schemeClr val="bg1"/>
              </a:solidFill>
              <a:latin typeface="Avenir Book" panose="02000503020000020003" pitchFamily="2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48D9907-F834-1747-A5FD-DB488EAB925B}"/>
              </a:ext>
            </a:extLst>
          </p:cNvPr>
          <p:cNvSpPr txBox="1">
            <a:spLocks/>
          </p:cNvSpPr>
          <p:nvPr/>
        </p:nvSpPr>
        <p:spPr>
          <a:xfrm>
            <a:off x="5020733" y="1004014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Avenir Book" panose="02000503020000020003" pitchFamily="2" charset="0"/>
              </a:rPr>
              <a:t>What drives the model predictions 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en-US" sz="2400" dirty="0">
              <a:latin typeface="Avenir Book" panose="02000503020000020003" pitchFamily="2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Avenir Book" panose="02000503020000020003" pitchFamily="2" charset="0"/>
              </a:rPr>
              <a:t>Why did the model take a certain decision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>
              <a:latin typeface="Avenir Book" panose="02000503020000020003" pitchFamily="2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Avenir Book" panose="02000503020000020003" pitchFamily="2" charset="0"/>
              </a:rPr>
              <a:t>How can we trust the model predictions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>
              <a:latin typeface="Avenir Book" panose="02000503020000020003" pitchFamily="2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Avenir Book" panose="02000503020000020003" pitchFamily="2" charset="0"/>
              </a:rPr>
              <a:t>Quick and easy 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>
              <a:latin typeface="Avenir Book" panose="02000503020000020003" pitchFamily="2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Avenir Book" panose="02000503020000020003" pitchFamily="2" charset="0"/>
              </a:rPr>
              <a:t>Consistent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>
              <a:latin typeface="Avenir Book" panose="02000503020000020003" pitchFamily="2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Avenir Book" panose="02000503020000020003" pitchFamily="2" charset="0"/>
              </a:rPr>
              <a:t>Applicable to any model </a:t>
            </a:r>
          </a:p>
        </p:txBody>
      </p:sp>
      <p:pic>
        <p:nvPicPr>
          <p:cNvPr id="7" name="Graphic 6" descr="Checkmark">
            <a:extLst>
              <a:ext uri="{FF2B5EF4-FFF2-40B4-BE49-F238E27FC236}">
                <a16:creationId xmlns:a16="http://schemas.microsoft.com/office/drawing/2014/main" id="{90B9EB4E-35E5-D546-806F-599C681548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78533" y="837029"/>
            <a:ext cx="583690" cy="583690"/>
          </a:xfrm>
          <a:prstGeom prst="rect">
            <a:avLst/>
          </a:prstGeom>
        </p:spPr>
      </p:pic>
      <p:pic>
        <p:nvPicPr>
          <p:cNvPr id="13" name="Graphic 12" descr="Checkmark">
            <a:extLst>
              <a:ext uri="{FF2B5EF4-FFF2-40B4-BE49-F238E27FC236}">
                <a16:creationId xmlns:a16="http://schemas.microsoft.com/office/drawing/2014/main" id="{2C0A07CB-BE9C-7D49-8309-DE21DB7211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22934" y="3639655"/>
            <a:ext cx="583690" cy="583690"/>
          </a:xfrm>
          <a:prstGeom prst="rect">
            <a:avLst/>
          </a:prstGeom>
        </p:spPr>
      </p:pic>
      <p:pic>
        <p:nvPicPr>
          <p:cNvPr id="14" name="Graphic 13" descr="Checkmark">
            <a:extLst>
              <a:ext uri="{FF2B5EF4-FFF2-40B4-BE49-F238E27FC236}">
                <a16:creationId xmlns:a16="http://schemas.microsoft.com/office/drawing/2014/main" id="{3F6BE399-E31C-8F47-892B-06F70F10CC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77593" y="1768362"/>
            <a:ext cx="583690" cy="583690"/>
          </a:xfrm>
          <a:prstGeom prst="rect">
            <a:avLst/>
          </a:prstGeom>
        </p:spPr>
      </p:pic>
      <p:pic>
        <p:nvPicPr>
          <p:cNvPr id="15" name="Graphic 14" descr="Close">
            <a:extLst>
              <a:ext uri="{FF2B5EF4-FFF2-40B4-BE49-F238E27FC236}">
                <a16:creationId xmlns:a16="http://schemas.microsoft.com/office/drawing/2014/main" id="{56AF6CF3-BE7F-5647-9270-742294A3DC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63502" y="3610254"/>
            <a:ext cx="642492" cy="642492"/>
          </a:xfrm>
          <a:prstGeom prst="rect">
            <a:avLst/>
          </a:prstGeom>
        </p:spPr>
      </p:pic>
      <p:pic>
        <p:nvPicPr>
          <p:cNvPr id="17" name="Graphic 16" descr="Checkmark">
            <a:extLst>
              <a:ext uri="{FF2B5EF4-FFF2-40B4-BE49-F238E27FC236}">
                <a16:creationId xmlns:a16="http://schemas.microsoft.com/office/drawing/2014/main" id="{CD16C7D7-2C61-5A4B-8800-B4777DADD6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06624" y="5361908"/>
            <a:ext cx="583690" cy="583690"/>
          </a:xfrm>
          <a:prstGeom prst="rect">
            <a:avLst/>
          </a:prstGeom>
        </p:spPr>
      </p:pic>
      <p:pic>
        <p:nvPicPr>
          <p:cNvPr id="12" name="Graphic 11" descr="Checkmark">
            <a:extLst>
              <a:ext uri="{FF2B5EF4-FFF2-40B4-BE49-F238E27FC236}">
                <a16:creationId xmlns:a16="http://schemas.microsoft.com/office/drawing/2014/main" id="{E1338B74-CB93-C945-81B4-10123AD398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037126" y="2595993"/>
            <a:ext cx="583690" cy="583690"/>
          </a:xfrm>
          <a:prstGeom prst="rect">
            <a:avLst/>
          </a:prstGeom>
        </p:spPr>
      </p:pic>
      <p:pic>
        <p:nvPicPr>
          <p:cNvPr id="18" name="Graphic 17" descr="Close">
            <a:extLst>
              <a:ext uri="{FF2B5EF4-FFF2-40B4-BE49-F238E27FC236}">
                <a16:creationId xmlns:a16="http://schemas.microsoft.com/office/drawing/2014/main" id="{D38532E7-0459-804E-909D-185CF4426C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70211" y="4428758"/>
            <a:ext cx="642492" cy="642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262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E585EA-03ED-0440-99D4-9E432C9A9D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8400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>
                <a:latin typeface="Avenir Book" panose="02000503020000020003" pitchFamily="2" charset="0"/>
              </a:rPr>
              <a:t>Summary</a:t>
            </a:r>
            <a:endParaRPr lang="en-US" sz="5800" kern="1200" dirty="0">
              <a:solidFill>
                <a:schemeClr val="tx1"/>
              </a:solidFill>
              <a:latin typeface="Avenir Book" panose="02000503020000020003" pitchFamily="2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A2E350-D74F-9B4D-898E-81837FA05E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24000" y="4256436"/>
            <a:ext cx="9144000" cy="1600818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endParaRPr lang="en-US" sz="2400" kern="1200">
              <a:solidFill>
                <a:schemeClr val="accent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91724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B1AA77-0495-1147-822B-CCADF43F90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63029" y="1012004"/>
            <a:ext cx="3573504" cy="479540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Avenir Book" panose="02000503020000020003" pitchFamily="2" charset="0"/>
              </a:rPr>
              <a:t>How to pick an interpretability tool?</a:t>
            </a:r>
            <a:br>
              <a:rPr lang="en-US" sz="4000" dirty="0">
                <a:solidFill>
                  <a:schemeClr val="bg1"/>
                </a:solidFill>
                <a:latin typeface="Avenir Book" panose="02000503020000020003" pitchFamily="2" charset="0"/>
              </a:rPr>
            </a:br>
            <a:r>
              <a:rPr lang="en-US" sz="4000" dirty="0">
                <a:solidFill>
                  <a:schemeClr val="bg1"/>
                </a:solidFill>
                <a:latin typeface="Avenir Book" panose="02000503020000020003" pitchFamily="2" charset="0"/>
              </a:rPr>
              <a:t> </a:t>
            </a:r>
            <a:endParaRPr lang="en-US" sz="3100" dirty="0">
              <a:solidFill>
                <a:schemeClr val="bg1"/>
              </a:solidFill>
              <a:latin typeface="Avenir Book" panose="02000503020000020003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37F6FE5-7B00-F246-8611-9FD3F7B62A89}"/>
              </a:ext>
            </a:extLst>
          </p:cNvPr>
          <p:cNvSpPr txBox="1"/>
          <p:nvPr/>
        </p:nvSpPr>
        <p:spPr>
          <a:xfrm>
            <a:off x="5084670" y="797510"/>
            <a:ext cx="710733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latin typeface="Avenir Book" panose="02000503020000020003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latin typeface="Avenir Book" panose="02000503020000020003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Avenir Book" panose="02000503020000020003" pitchFamily="2" charset="0"/>
              </a:rPr>
              <a:t>What’s your time limitation?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latin typeface="Avenir Book" panose="02000503020000020003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Avenir Book" panose="02000503020000020003" pitchFamily="2" charset="0"/>
              </a:rPr>
              <a:t>What is the user’s expertise level?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latin typeface="Avenir Book" panose="02000503020000020003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Avenir Book" panose="02000503020000020003" pitchFamily="2" charset="0"/>
              </a:rPr>
              <a:t>What’s your model’s independent variables complexity?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latin typeface="Avenir Book" panose="02000503020000020003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CF594D-C1A9-7844-A18A-2E4FB40E8332}"/>
              </a:ext>
            </a:extLst>
          </p:cNvPr>
          <p:cNvSpPr txBox="1"/>
          <p:nvPr/>
        </p:nvSpPr>
        <p:spPr>
          <a:xfrm>
            <a:off x="863029" y="4793226"/>
            <a:ext cx="31780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Avenir Book" panose="02000503020000020003" pitchFamily="2" charset="0"/>
              </a:rPr>
              <a:t>Depends</a:t>
            </a:r>
            <a:endParaRPr lang="en-US" sz="4000" dirty="0"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5962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B1AA77-0495-1147-822B-CCADF43F90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63029" y="1012004"/>
            <a:ext cx="3573504" cy="479540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Avenir Book" panose="02000503020000020003" pitchFamily="2" charset="0"/>
              </a:rPr>
              <a:t>How to pick an interpretability tool?</a:t>
            </a:r>
            <a:br>
              <a:rPr lang="en-US" sz="4000" dirty="0">
                <a:solidFill>
                  <a:schemeClr val="bg1"/>
                </a:solidFill>
                <a:latin typeface="Avenir Book" panose="02000503020000020003" pitchFamily="2" charset="0"/>
              </a:rPr>
            </a:br>
            <a:r>
              <a:rPr lang="en-US" sz="4000" dirty="0">
                <a:solidFill>
                  <a:schemeClr val="bg1"/>
                </a:solidFill>
                <a:latin typeface="Avenir Book" panose="02000503020000020003" pitchFamily="2" charset="0"/>
              </a:rPr>
              <a:t> </a:t>
            </a:r>
            <a:endParaRPr lang="en-US" sz="3100" dirty="0">
              <a:solidFill>
                <a:schemeClr val="bg1"/>
              </a:solidFill>
              <a:latin typeface="Avenir Book" panose="02000503020000020003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CF594D-C1A9-7844-A18A-2E4FB40E8332}"/>
              </a:ext>
            </a:extLst>
          </p:cNvPr>
          <p:cNvSpPr txBox="1"/>
          <p:nvPr/>
        </p:nvSpPr>
        <p:spPr>
          <a:xfrm>
            <a:off x="863029" y="4793226"/>
            <a:ext cx="31780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Avenir Book" panose="02000503020000020003" pitchFamily="2" charset="0"/>
              </a:rPr>
              <a:t>Depends</a:t>
            </a:r>
            <a:endParaRPr lang="en-US" sz="4000" dirty="0">
              <a:latin typeface="Avenir Book" panose="02000503020000020003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920DE0-66F9-0148-AFD6-B839DB2D9E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6042" y="1318920"/>
            <a:ext cx="6761862" cy="4182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9207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63365-E047-5349-BCED-B607B69C2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venir Book" panose="02000503020000020003" pitchFamily="2" charset="0"/>
              </a:rPr>
              <a:t>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A6FA67-E321-B043-854E-11E9049B63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>
                <a:latin typeface="Avenir Book" panose="02000503020000020003" pitchFamily="2" charset="0"/>
              </a:rPr>
              <a:t>Interpretable Machine Learning </a:t>
            </a:r>
            <a:r>
              <a:rPr lang="en-US" b="1" dirty="0">
                <a:latin typeface="Avenir Book" panose="02000503020000020003" pitchFamily="2" charset="0"/>
              </a:rPr>
              <a:t>(</a:t>
            </a:r>
            <a:r>
              <a:rPr lang="en-US" dirty="0">
                <a:latin typeface="Avenir Book" panose="02000503020000020003" pitchFamily="2" charset="0"/>
                <a:hlinkClick r:id="rId2"/>
              </a:rPr>
              <a:t>Christoph Molnar 19</a:t>
            </a:r>
            <a:r>
              <a:rPr lang="en-US" i="1" dirty="0">
                <a:latin typeface="Avenir Book" panose="02000503020000020003" pitchFamily="2" charset="0"/>
              </a:rPr>
              <a:t>)</a:t>
            </a:r>
            <a:endParaRPr lang="en-US" b="1" dirty="0">
              <a:latin typeface="Avenir Book" panose="02000503020000020003" pitchFamily="2" charset="0"/>
            </a:endParaRPr>
          </a:p>
          <a:p>
            <a:r>
              <a:rPr lang="en-US" dirty="0">
                <a:latin typeface="Avenir Book" panose="02000503020000020003" pitchFamily="2" charset="0"/>
              </a:rPr>
              <a:t>“Why Should I Trust You” Explaining the Predictions of Any Classifier (</a:t>
            </a:r>
            <a:r>
              <a:rPr lang="en-US" dirty="0">
                <a:latin typeface="Avenir Book" panose="02000503020000020003" pitchFamily="2" charset="0"/>
                <a:hlinkClick r:id="rId3"/>
              </a:rPr>
              <a:t>M. T. Ribeiro 2016</a:t>
            </a:r>
            <a:r>
              <a:rPr lang="en-US" dirty="0">
                <a:latin typeface="Avenir Book" panose="02000503020000020003" pitchFamily="2" charset="0"/>
              </a:rPr>
              <a:t>)</a:t>
            </a:r>
          </a:p>
          <a:p>
            <a:endParaRPr lang="en-US" dirty="0">
              <a:latin typeface="Avenir Book" panose="02000503020000020003" pitchFamily="2" charset="0"/>
            </a:endParaRPr>
          </a:p>
          <a:p>
            <a:endParaRPr lang="en-US" dirty="0">
              <a:latin typeface="Avenir Book" panose="02000503020000020003" pitchFamily="2" charset="0"/>
            </a:endParaRPr>
          </a:p>
          <a:p>
            <a:pPr marL="0" indent="0">
              <a:buNone/>
            </a:pPr>
            <a:r>
              <a:rPr lang="en-US" dirty="0" err="1">
                <a:latin typeface="Avenir Book" panose="02000503020000020003" pitchFamily="2" charset="0"/>
              </a:rPr>
              <a:t>tvrabcheva@tripactions.com</a:t>
            </a:r>
            <a:endParaRPr lang="en-US" dirty="0"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294345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D361E75-603A-A043-BB06-CC24AEA9C8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847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30515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E585EA-03ED-0440-99D4-9E432C9A9D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8400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>
                <a:latin typeface="Avenir Book" panose="02000503020000020003" pitchFamily="2" charset="0"/>
              </a:rPr>
              <a:t>Appendix</a:t>
            </a:r>
            <a:endParaRPr lang="en-US" sz="5800" kern="1200" dirty="0">
              <a:solidFill>
                <a:schemeClr val="tx1"/>
              </a:solidFill>
              <a:latin typeface="Avenir Book" panose="02000503020000020003" pitchFamily="2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A2E350-D74F-9B4D-898E-81837FA05E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24000" y="4256436"/>
            <a:ext cx="9144000" cy="1600818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endParaRPr lang="en-US" sz="2400" kern="1200">
              <a:solidFill>
                <a:schemeClr val="accent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20398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E585EA-03ED-0440-99D4-9E432C9A9D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8400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>
                <a:latin typeface="Avenir Book" panose="02000503020000020003" pitchFamily="2" charset="0"/>
              </a:rPr>
              <a:t>Permutation importance</a:t>
            </a:r>
            <a:endParaRPr lang="en-US" sz="5800" kern="1200" dirty="0">
              <a:solidFill>
                <a:schemeClr val="tx1"/>
              </a:solidFill>
              <a:latin typeface="Avenir Book" panose="02000503020000020003" pitchFamily="2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A2E350-D74F-9B4D-898E-81837FA05E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24000" y="4256436"/>
            <a:ext cx="9144000" cy="1600818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endParaRPr lang="en-US" sz="2400" kern="1200">
              <a:solidFill>
                <a:schemeClr val="accent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68985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B1AA77-0495-1147-822B-CCADF43F90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63029" y="1012004"/>
            <a:ext cx="3573504" cy="479540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Avenir Book" panose="02000503020000020003" pitchFamily="2" charset="0"/>
              </a:rPr>
              <a:t>Permutation feature importance</a:t>
            </a:r>
            <a:endParaRPr lang="en-US" sz="3100" dirty="0">
              <a:solidFill>
                <a:schemeClr val="bg1"/>
              </a:solidFill>
              <a:latin typeface="Avenir Book" panose="02000503020000020003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37F6FE5-7B00-F246-8611-9FD3F7B62A89}"/>
              </a:ext>
            </a:extLst>
          </p:cNvPr>
          <p:cNvSpPr txBox="1"/>
          <p:nvPr/>
        </p:nvSpPr>
        <p:spPr>
          <a:xfrm>
            <a:off x="5084670" y="797510"/>
            <a:ext cx="710733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Measures feature importance by observing how random re-shuffling of each IV influences model performance. A feature is “unimportant” if permuting its values keeps the model error unchanged</a:t>
            </a:r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Train the model and note performance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Reshuffle the values from one of the features at random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Retrain the model and note the performance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The difference in performance between steps 1 and 3 represents the importance for this feature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Repeat for all features in the dataset K times</a:t>
            </a:r>
          </a:p>
        </p:txBody>
      </p:sp>
    </p:spTree>
    <p:extLst>
      <p:ext uri="{BB962C8B-B14F-4D97-AF65-F5344CB8AC3E}">
        <p14:creationId xmlns:p14="http://schemas.microsoft.com/office/powerpoint/2010/main" val="29080392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EC0315-7E9B-214D-A3B7-1368E68975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547957"/>
            <a:ext cx="11139854" cy="93044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venir Book" panose="02000503020000020003" pitchFamily="2" charset="0"/>
              </a:rPr>
              <a:t>Classification of machine learning interpretability methods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687AB7-766E-9847-B9D5-BF72A897BB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480" y="2557702"/>
            <a:ext cx="5275780" cy="3696734"/>
          </a:xfrm>
        </p:spPr>
        <p:txBody>
          <a:bodyPr/>
          <a:lstStyle/>
          <a:p>
            <a:pPr marL="457200" lvl="1" indent="0">
              <a:buNone/>
            </a:pPr>
            <a:endParaRPr lang="en-US" dirty="0">
              <a:latin typeface="Avenir Book" panose="02000503020000020003" pitchFamily="2" charset="0"/>
            </a:endParaRPr>
          </a:p>
          <a:p>
            <a:pPr lvl="1"/>
            <a:r>
              <a:rPr lang="en-US" dirty="0">
                <a:latin typeface="Avenir Book" panose="02000503020000020003" pitchFamily="2" charset="0"/>
              </a:rPr>
              <a:t>Model specific methods (learned weights) – limited to a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Avenir Book" panose="02000503020000020003" pitchFamily="2" charset="0"/>
              </a:rPr>
              <a:t>specific model </a:t>
            </a:r>
          </a:p>
          <a:p>
            <a:pPr lvl="1"/>
            <a:endParaRPr lang="en-US" b="1" dirty="0">
              <a:solidFill>
                <a:schemeClr val="accent6">
                  <a:lumMod val="75000"/>
                </a:schemeClr>
              </a:solidFill>
              <a:latin typeface="Avenir Book" panose="02000503020000020003" pitchFamily="2" charset="0"/>
            </a:endParaRPr>
          </a:p>
          <a:p>
            <a:pPr lvl="1"/>
            <a:r>
              <a:rPr lang="en-US" dirty="0">
                <a:latin typeface="Avenir Book" panose="02000503020000020003" pitchFamily="2" charset="0"/>
              </a:rPr>
              <a:t>Model agnostic methods –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Avenir Book" panose="02000503020000020003" pitchFamily="2" charset="0"/>
              </a:rPr>
              <a:t>separating</a:t>
            </a:r>
            <a:r>
              <a:rPr lang="en-US" dirty="0">
                <a:latin typeface="Avenir Book" panose="02000503020000020003" pitchFamily="2" charset="0"/>
              </a:rPr>
              <a:t> the explanations from the machine learning model</a:t>
            </a:r>
          </a:p>
          <a:p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3A31BBF5-7BF2-F946-BF9D-68284B8E5FE5}"/>
              </a:ext>
            </a:extLst>
          </p:cNvPr>
          <p:cNvSpPr txBox="1">
            <a:spLocks/>
          </p:cNvSpPr>
          <p:nvPr/>
        </p:nvSpPr>
        <p:spPr>
          <a:xfrm>
            <a:off x="6488810" y="2557702"/>
            <a:ext cx="5275780" cy="36967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dirty="0">
              <a:latin typeface="Avenir Book" panose="02000503020000020003" pitchFamily="2" charset="0"/>
            </a:endParaRPr>
          </a:p>
          <a:p>
            <a:pPr lvl="1"/>
            <a:r>
              <a:rPr lang="en-US" dirty="0">
                <a:latin typeface="Avenir Book" panose="02000503020000020003" pitchFamily="2" charset="0"/>
              </a:rPr>
              <a:t>Local - does the interpretation method explain an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Avenir Book" panose="02000503020000020003" pitchFamily="2" charset="0"/>
              </a:rPr>
              <a:t>individual</a:t>
            </a:r>
            <a:r>
              <a:rPr lang="en-US" dirty="0">
                <a:latin typeface="Avenir Book" panose="02000503020000020003" pitchFamily="2" charset="0"/>
              </a:rPr>
              <a:t> prediction</a:t>
            </a:r>
          </a:p>
          <a:p>
            <a:pPr lvl="1"/>
            <a:endParaRPr lang="en-US" dirty="0">
              <a:latin typeface="Avenir Book" panose="02000503020000020003" pitchFamily="2" charset="0"/>
            </a:endParaRPr>
          </a:p>
          <a:p>
            <a:pPr lvl="1"/>
            <a:r>
              <a:rPr lang="en-US" dirty="0">
                <a:latin typeface="Avenir Book" panose="02000503020000020003" pitchFamily="2" charset="0"/>
              </a:rPr>
              <a:t>Global - does the interpretation method explain the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Avenir Book" panose="02000503020000020003" pitchFamily="2" charset="0"/>
              </a:rPr>
              <a:t>entire</a:t>
            </a:r>
            <a:r>
              <a:rPr lang="en-US" dirty="0">
                <a:latin typeface="Avenir Book" panose="02000503020000020003" pitchFamily="2" charset="0"/>
              </a:rPr>
              <a:t> model behavior </a:t>
            </a:r>
          </a:p>
        </p:txBody>
      </p:sp>
    </p:spTree>
    <p:extLst>
      <p:ext uri="{BB962C8B-B14F-4D97-AF65-F5344CB8AC3E}">
        <p14:creationId xmlns:p14="http://schemas.microsoft.com/office/powerpoint/2010/main" val="1458109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10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EC0315-7E9B-214D-A3B7-1368E68975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619806"/>
            <a:ext cx="11139854" cy="93044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venir Book" panose="02000503020000020003" pitchFamily="2" charset="0"/>
              </a:rPr>
              <a:t>Use permutation feature importance on test data</a:t>
            </a:r>
            <a:endParaRPr lang="en-US" sz="1300" dirty="0">
              <a:solidFill>
                <a:schemeClr val="bg1"/>
              </a:solidFill>
              <a:latin typeface="Avenir Book" panose="02000503020000020003" pitchFamily="2" charset="0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14A8FA8-47FB-2B4B-BD80-1702D4E43471}"/>
              </a:ext>
            </a:extLst>
          </p:cNvPr>
          <p:cNvSpPr txBox="1"/>
          <p:nvPr/>
        </p:nvSpPr>
        <p:spPr>
          <a:xfrm>
            <a:off x="8262525" y="2233082"/>
            <a:ext cx="27441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Test data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7F697D2-E92D-CA45-AD1A-F4436A982CAE}"/>
              </a:ext>
            </a:extLst>
          </p:cNvPr>
          <p:cNvSpPr txBox="1"/>
          <p:nvPr/>
        </p:nvSpPr>
        <p:spPr>
          <a:xfrm>
            <a:off x="2984894" y="2206324"/>
            <a:ext cx="27441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 data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0A2C629-DBA6-7749-97D8-F9B956134B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351" y="2627036"/>
            <a:ext cx="5425266" cy="403106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B3C514B-74AD-0F49-A2D6-76367BACAE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9791" y="2596836"/>
            <a:ext cx="5250961" cy="3840038"/>
          </a:xfrm>
          <a:prstGeom prst="rect">
            <a:avLst/>
          </a:prstGeom>
        </p:spPr>
      </p:pic>
      <p:sp>
        <p:nvSpPr>
          <p:cNvPr id="13" name="Frame 12">
            <a:extLst>
              <a:ext uri="{FF2B5EF4-FFF2-40B4-BE49-F238E27FC236}">
                <a16:creationId xmlns:a16="http://schemas.microsoft.com/office/drawing/2014/main" id="{53297054-3632-584C-A163-1E4171D900C4}"/>
              </a:ext>
            </a:extLst>
          </p:cNvPr>
          <p:cNvSpPr/>
          <p:nvPr/>
        </p:nvSpPr>
        <p:spPr>
          <a:xfrm>
            <a:off x="6614020" y="4642568"/>
            <a:ext cx="2892294" cy="260474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Frame 17">
            <a:extLst>
              <a:ext uri="{FF2B5EF4-FFF2-40B4-BE49-F238E27FC236}">
                <a16:creationId xmlns:a16="http://schemas.microsoft.com/office/drawing/2014/main" id="{03339F68-8879-7946-8F4C-D4D5DC87EC38}"/>
              </a:ext>
            </a:extLst>
          </p:cNvPr>
          <p:cNvSpPr/>
          <p:nvPr/>
        </p:nvSpPr>
        <p:spPr>
          <a:xfrm>
            <a:off x="6235478" y="3393869"/>
            <a:ext cx="2892294" cy="260474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5181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8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EC0315-7E9B-214D-A3B7-1368E68975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619806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venir Book" panose="02000503020000020003" pitchFamily="2" charset="0"/>
              </a:rPr>
              <a:t>Rerun multiple times to ensure consistency</a:t>
            </a:r>
            <a:endParaRPr lang="en-US" sz="1300" dirty="0">
              <a:solidFill>
                <a:schemeClr val="bg1"/>
              </a:solidFill>
              <a:latin typeface="Avenir Book" panose="02000503020000020003" pitchFamily="2" charset="0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14A8FA8-47FB-2B4B-BD80-1702D4E43471}"/>
              </a:ext>
            </a:extLst>
          </p:cNvPr>
          <p:cNvSpPr txBox="1"/>
          <p:nvPr/>
        </p:nvSpPr>
        <p:spPr>
          <a:xfrm>
            <a:off x="8262525" y="2233082"/>
            <a:ext cx="27441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Test data rerun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7F697D2-E92D-CA45-AD1A-F4436A982CAE}"/>
              </a:ext>
            </a:extLst>
          </p:cNvPr>
          <p:cNvSpPr txBox="1"/>
          <p:nvPr/>
        </p:nvSpPr>
        <p:spPr>
          <a:xfrm>
            <a:off x="2557418" y="2187518"/>
            <a:ext cx="27441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Test data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F1A35DB-B727-2647-846A-8D0BCAB5C5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963" y="2581475"/>
            <a:ext cx="5250961" cy="384003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8C6BC7D-6134-2D4A-9469-D7E2DB2AD9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2605" y="2596836"/>
            <a:ext cx="5303600" cy="3840038"/>
          </a:xfrm>
          <a:prstGeom prst="rect">
            <a:avLst/>
          </a:prstGeom>
        </p:spPr>
      </p:pic>
      <p:sp>
        <p:nvSpPr>
          <p:cNvPr id="20" name="Frame 19">
            <a:extLst>
              <a:ext uri="{FF2B5EF4-FFF2-40B4-BE49-F238E27FC236}">
                <a16:creationId xmlns:a16="http://schemas.microsoft.com/office/drawing/2014/main" id="{D2A2C135-1017-4548-8AF3-10CD6E4341EC}"/>
              </a:ext>
            </a:extLst>
          </p:cNvPr>
          <p:cNvSpPr/>
          <p:nvPr/>
        </p:nvSpPr>
        <p:spPr>
          <a:xfrm>
            <a:off x="932350" y="3657042"/>
            <a:ext cx="2478995" cy="287594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Frame 21">
            <a:extLst>
              <a:ext uri="{FF2B5EF4-FFF2-40B4-BE49-F238E27FC236}">
                <a16:creationId xmlns:a16="http://schemas.microsoft.com/office/drawing/2014/main" id="{6D5D9864-FEED-8444-8C3E-2F0731D08B34}"/>
              </a:ext>
            </a:extLst>
          </p:cNvPr>
          <p:cNvSpPr/>
          <p:nvPr/>
        </p:nvSpPr>
        <p:spPr>
          <a:xfrm>
            <a:off x="6832960" y="5496404"/>
            <a:ext cx="2478995" cy="287594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8302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B1AA77-0495-1147-822B-CCADF43F90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63029" y="1012004"/>
            <a:ext cx="3416158" cy="479540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dirty="0">
                <a:solidFill>
                  <a:schemeClr val="bg1"/>
                </a:solidFill>
                <a:latin typeface="Avenir Book" panose="02000503020000020003" pitchFamily="2" charset="0"/>
              </a:rPr>
              <a:t>Be prepared to wait</a:t>
            </a:r>
            <a:endParaRPr lang="en-US" sz="2800" dirty="0">
              <a:solidFill>
                <a:schemeClr val="bg1"/>
              </a:solidFill>
              <a:latin typeface="Avenir Book" panose="02000503020000020003" pitchFamily="2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48D9907-F834-1747-A5FD-DB488EAB925B}"/>
              </a:ext>
            </a:extLst>
          </p:cNvPr>
          <p:cNvSpPr txBox="1">
            <a:spLocks/>
          </p:cNvSpPr>
          <p:nvPr/>
        </p:nvSpPr>
        <p:spPr>
          <a:xfrm>
            <a:off x="5020733" y="1004014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Avenir Book" panose="02000503020000020003" pitchFamily="2" charset="0"/>
              </a:rPr>
              <a:t>What drives the model predictions 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en-US" sz="2400" dirty="0">
              <a:latin typeface="Avenir Book" panose="02000503020000020003" pitchFamily="2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Avenir Book" panose="02000503020000020003" pitchFamily="2" charset="0"/>
              </a:rPr>
              <a:t>Why did the model take a certain decision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>
              <a:latin typeface="Avenir Book" panose="02000503020000020003" pitchFamily="2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Avenir Book" panose="02000503020000020003" pitchFamily="2" charset="0"/>
              </a:rPr>
              <a:t>How can we trust the model predictions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>
              <a:latin typeface="Avenir Book" panose="02000503020000020003" pitchFamily="2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Avenir Book" panose="02000503020000020003" pitchFamily="2" charset="0"/>
              </a:rPr>
              <a:t>Quick and easy 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>
              <a:latin typeface="Avenir Book" panose="02000503020000020003" pitchFamily="2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Avenir Book" panose="02000503020000020003" pitchFamily="2" charset="0"/>
              </a:rPr>
              <a:t>Consistent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>
              <a:latin typeface="Avenir Book" panose="02000503020000020003" pitchFamily="2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Avenir Book" panose="02000503020000020003" pitchFamily="2" charset="0"/>
              </a:rPr>
              <a:t>Applicable to any model </a:t>
            </a:r>
          </a:p>
        </p:txBody>
      </p:sp>
      <p:pic>
        <p:nvPicPr>
          <p:cNvPr id="7" name="Graphic 6" descr="Checkmark">
            <a:extLst>
              <a:ext uri="{FF2B5EF4-FFF2-40B4-BE49-F238E27FC236}">
                <a16:creationId xmlns:a16="http://schemas.microsoft.com/office/drawing/2014/main" id="{90B9EB4E-35E5-D546-806F-599C681548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78533" y="837029"/>
            <a:ext cx="583690" cy="583690"/>
          </a:xfrm>
          <a:prstGeom prst="rect">
            <a:avLst/>
          </a:prstGeom>
        </p:spPr>
      </p:pic>
      <p:pic>
        <p:nvPicPr>
          <p:cNvPr id="15" name="Graphic 14" descr="Close">
            <a:extLst>
              <a:ext uri="{FF2B5EF4-FFF2-40B4-BE49-F238E27FC236}">
                <a16:creationId xmlns:a16="http://schemas.microsoft.com/office/drawing/2014/main" id="{56AF6CF3-BE7F-5647-9270-742294A3DC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63502" y="3610254"/>
            <a:ext cx="642492" cy="642492"/>
          </a:xfrm>
          <a:prstGeom prst="rect">
            <a:avLst/>
          </a:prstGeom>
        </p:spPr>
      </p:pic>
      <p:pic>
        <p:nvPicPr>
          <p:cNvPr id="17" name="Graphic 16" descr="Checkmark">
            <a:extLst>
              <a:ext uri="{FF2B5EF4-FFF2-40B4-BE49-F238E27FC236}">
                <a16:creationId xmlns:a16="http://schemas.microsoft.com/office/drawing/2014/main" id="{CD16C7D7-2C61-5A4B-8800-B4777DADD6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06624" y="5361908"/>
            <a:ext cx="583690" cy="583690"/>
          </a:xfrm>
          <a:prstGeom prst="rect">
            <a:avLst/>
          </a:prstGeom>
        </p:spPr>
      </p:pic>
      <p:pic>
        <p:nvPicPr>
          <p:cNvPr id="12" name="Graphic 11" descr="Checkmark">
            <a:extLst>
              <a:ext uri="{FF2B5EF4-FFF2-40B4-BE49-F238E27FC236}">
                <a16:creationId xmlns:a16="http://schemas.microsoft.com/office/drawing/2014/main" id="{E1338B74-CB93-C945-81B4-10123AD398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037126" y="2595993"/>
            <a:ext cx="583690" cy="583690"/>
          </a:xfrm>
          <a:prstGeom prst="rect">
            <a:avLst/>
          </a:prstGeom>
        </p:spPr>
      </p:pic>
      <p:pic>
        <p:nvPicPr>
          <p:cNvPr id="18" name="Graphic 17" descr="Close">
            <a:extLst>
              <a:ext uri="{FF2B5EF4-FFF2-40B4-BE49-F238E27FC236}">
                <a16:creationId xmlns:a16="http://schemas.microsoft.com/office/drawing/2014/main" id="{D38532E7-0459-804E-909D-185CF4426C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70211" y="4428758"/>
            <a:ext cx="642492" cy="642492"/>
          </a:xfrm>
          <a:prstGeom prst="rect">
            <a:avLst/>
          </a:prstGeom>
        </p:spPr>
      </p:pic>
      <p:pic>
        <p:nvPicPr>
          <p:cNvPr id="16" name="Graphic 15" descr="Close">
            <a:extLst>
              <a:ext uri="{FF2B5EF4-FFF2-40B4-BE49-F238E27FC236}">
                <a16:creationId xmlns:a16="http://schemas.microsoft.com/office/drawing/2014/main" id="{AFB12C81-8242-604C-B94C-CCF2D1E1129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071651" y="1747587"/>
            <a:ext cx="642492" cy="642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218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E585EA-03ED-0440-99D4-9E432C9A9D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8400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 dirty="0">
                <a:solidFill>
                  <a:schemeClr val="tx1"/>
                </a:solidFill>
                <a:latin typeface="Avenir Book" panose="02000503020000020003" pitchFamily="2" charset="0"/>
              </a:rPr>
              <a:t>Interpretable models</a:t>
            </a:r>
            <a:endParaRPr lang="en-US" sz="5800" kern="1200" dirty="0">
              <a:solidFill>
                <a:schemeClr val="tx1"/>
              </a:solidFill>
              <a:latin typeface="Avenir Book" panose="02000503020000020003" pitchFamily="2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A2E350-D74F-9B4D-898E-81837FA05E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24000" y="4256436"/>
            <a:ext cx="9144000" cy="1600818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endParaRPr lang="en-US" sz="2400" kern="1200">
              <a:solidFill>
                <a:schemeClr val="accent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68495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EC0315-7E9B-214D-A3B7-1368E68975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619806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venir Book" panose="02000503020000020003" pitchFamily="2" charset="0"/>
              </a:rPr>
              <a:t>The simplest model is the best model</a:t>
            </a:r>
            <a:endParaRPr lang="en-US" sz="1300" dirty="0">
              <a:solidFill>
                <a:schemeClr val="bg1"/>
              </a:solidFill>
              <a:latin typeface="Avenir Book" panose="02000503020000020003" pitchFamily="2" charset="0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14A8FA8-47FB-2B4B-BD80-1702D4E43471}"/>
              </a:ext>
            </a:extLst>
          </p:cNvPr>
          <p:cNvSpPr txBox="1"/>
          <p:nvPr/>
        </p:nvSpPr>
        <p:spPr>
          <a:xfrm>
            <a:off x="8262525" y="2233082"/>
            <a:ext cx="27441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Decision Tree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7F697D2-E92D-CA45-AD1A-F4436A982CAE}"/>
              </a:ext>
            </a:extLst>
          </p:cNvPr>
          <p:cNvSpPr txBox="1"/>
          <p:nvPr/>
        </p:nvSpPr>
        <p:spPr>
          <a:xfrm>
            <a:off x="2608218" y="2187518"/>
            <a:ext cx="27441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Logistic Regression</a:t>
            </a:r>
          </a:p>
        </p:txBody>
      </p:sp>
      <p:pic>
        <p:nvPicPr>
          <p:cNvPr id="18" name="Content Placeholder 3">
            <a:extLst>
              <a:ext uri="{FF2B5EF4-FFF2-40B4-BE49-F238E27FC236}">
                <a16:creationId xmlns:a16="http://schemas.microsoft.com/office/drawing/2014/main" id="{EE22272A-BA73-7D4D-A976-41F6B1DFE1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43434" y="2596836"/>
            <a:ext cx="4073221" cy="379956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38CC255-7446-3742-B877-CEB7D754B5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9669" y="2611502"/>
            <a:ext cx="4073208" cy="3514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712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EC0315-7E9B-214D-A3B7-1368E68975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77789"/>
            <a:ext cx="11139854" cy="93044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venir Book" panose="02000503020000020003" pitchFamily="2" charset="0"/>
              </a:rPr>
              <a:t>List of machine learning interpretability methods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687AB7-766E-9847-B9D5-BF72A897BB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480" y="2557702"/>
            <a:ext cx="5275780" cy="369673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Avenir Book" panose="02000503020000020003" pitchFamily="2" charset="0"/>
              </a:rPr>
              <a:t>What we are going to cover</a:t>
            </a:r>
          </a:p>
          <a:p>
            <a:r>
              <a:rPr lang="en-US" dirty="0">
                <a:latin typeface="Avenir Book" panose="02000503020000020003" pitchFamily="2" charset="0"/>
              </a:rPr>
              <a:t>Tree specific feature importance </a:t>
            </a:r>
          </a:p>
          <a:p>
            <a:r>
              <a:rPr lang="en-US" dirty="0">
                <a:latin typeface="Avenir Book" panose="02000503020000020003" pitchFamily="2" charset="0"/>
              </a:rPr>
              <a:t>Shapley Values </a:t>
            </a:r>
          </a:p>
          <a:p>
            <a:r>
              <a:rPr lang="en-US" dirty="0">
                <a:latin typeface="Avenir Book" panose="02000503020000020003" pitchFamily="2" charset="0"/>
              </a:rPr>
              <a:t>Surrogate models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3A31BBF5-7BF2-F946-BF9D-68284B8E5FE5}"/>
              </a:ext>
            </a:extLst>
          </p:cNvPr>
          <p:cNvSpPr txBox="1">
            <a:spLocks/>
          </p:cNvSpPr>
          <p:nvPr/>
        </p:nvSpPr>
        <p:spPr>
          <a:xfrm>
            <a:off x="6488810" y="2557702"/>
            <a:ext cx="5275780" cy="36967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latin typeface="Avenir Book" panose="02000503020000020003" pitchFamily="2" charset="0"/>
              </a:rPr>
              <a:t>Other methods available</a:t>
            </a:r>
          </a:p>
          <a:p>
            <a:r>
              <a:rPr lang="en-US" dirty="0">
                <a:latin typeface="Avenir Book" panose="02000503020000020003" pitchFamily="2" charset="0"/>
              </a:rPr>
              <a:t>Permutation importance</a:t>
            </a:r>
          </a:p>
          <a:p>
            <a:r>
              <a:rPr lang="en-US" dirty="0">
                <a:latin typeface="Avenir Book" panose="02000503020000020003" pitchFamily="2" charset="0"/>
              </a:rPr>
              <a:t>Partial dependence</a:t>
            </a:r>
          </a:p>
          <a:p>
            <a:r>
              <a:rPr lang="en-US" dirty="0">
                <a:latin typeface="Avenir Book" panose="02000503020000020003" pitchFamily="2" charset="0"/>
              </a:rPr>
              <a:t>Accumulated local effects </a:t>
            </a:r>
          </a:p>
        </p:txBody>
      </p:sp>
    </p:spTree>
    <p:extLst>
      <p:ext uri="{BB962C8B-B14F-4D97-AF65-F5344CB8AC3E}">
        <p14:creationId xmlns:p14="http://schemas.microsoft.com/office/powerpoint/2010/main" val="3537677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B1AA77-0495-1147-822B-CCADF43F90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63029" y="1012004"/>
            <a:ext cx="3416158" cy="479540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dirty="0">
                <a:solidFill>
                  <a:schemeClr val="bg1"/>
                </a:solidFill>
                <a:latin typeface="Avenir Book" panose="02000503020000020003" pitchFamily="2" charset="0"/>
              </a:rPr>
              <a:t>Checklist</a:t>
            </a:r>
            <a:endParaRPr lang="en-US" sz="2800" dirty="0">
              <a:solidFill>
                <a:schemeClr val="bg1"/>
              </a:solidFill>
              <a:latin typeface="Avenir Book" panose="02000503020000020003" pitchFamily="2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48D9907-F834-1747-A5FD-DB488EAB925B}"/>
              </a:ext>
            </a:extLst>
          </p:cNvPr>
          <p:cNvSpPr txBox="1">
            <a:spLocks/>
          </p:cNvSpPr>
          <p:nvPr/>
        </p:nvSpPr>
        <p:spPr>
          <a:xfrm>
            <a:off x="5020733" y="1004014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Avenir Book" panose="02000503020000020003" pitchFamily="2" charset="0"/>
              </a:rPr>
              <a:t>What drives the model predictions 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en-US" sz="2400" dirty="0">
              <a:latin typeface="Avenir Book" panose="02000503020000020003" pitchFamily="2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Avenir Book" panose="02000503020000020003" pitchFamily="2" charset="0"/>
              </a:rPr>
              <a:t>Why did the model take a certain decision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>
              <a:latin typeface="Avenir Book" panose="02000503020000020003" pitchFamily="2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Avenir Book" panose="02000503020000020003" pitchFamily="2" charset="0"/>
              </a:rPr>
              <a:t>How can we trust the model predictions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>
              <a:latin typeface="Avenir Book" panose="02000503020000020003" pitchFamily="2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Avenir Book" panose="02000503020000020003" pitchFamily="2" charset="0"/>
              </a:rPr>
              <a:t>Quick and easy 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>
              <a:latin typeface="Avenir Book" panose="02000503020000020003" pitchFamily="2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Avenir Book" panose="02000503020000020003" pitchFamily="2" charset="0"/>
              </a:rPr>
              <a:t>Consistent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>
              <a:latin typeface="Avenir Book" panose="02000503020000020003" pitchFamily="2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Avenir Book" panose="02000503020000020003" pitchFamily="2" charset="0"/>
              </a:rPr>
              <a:t>Applicable to any model </a:t>
            </a:r>
          </a:p>
        </p:txBody>
      </p:sp>
    </p:spTree>
    <p:extLst>
      <p:ext uri="{BB962C8B-B14F-4D97-AF65-F5344CB8AC3E}">
        <p14:creationId xmlns:p14="http://schemas.microsoft.com/office/powerpoint/2010/main" val="3912283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E585EA-03ED-0440-99D4-9E432C9A9D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8400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800" kern="1200" dirty="0">
                <a:solidFill>
                  <a:schemeClr val="tx1"/>
                </a:solidFill>
                <a:latin typeface="Avenir Book" panose="02000503020000020003" pitchFamily="2" charset="0"/>
              </a:rPr>
              <a:t>Introduction to the hotel recommendation use case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A2E350-D74F-9B4D-898E-81837FA05E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24000" y="4256436"/>
            <a:ext cx="9144000" cy="1600818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endParaRPr lang="en-US" sz="2400" kern="1200">
              <a:solidFill>
                <a:schemeClr val="accent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30463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08C755-F704-9144-AFC1-2ABD5EE0C8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3191" y="556889"/>
            <a:ext cx="4540143" cy="163196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13B4CE7-01EF-3F4E-A82F-03A67C7CDD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3178" y="3011283"/>
            <a:ext cx="4127283" cy="3306762"/>
          </a:xfrm>
          <a:prstGeom prst="rect">
            <a:avLst/>
          </a:prstGeom>
        </p:spPr>
      </p:pic>
      <p:sp>
        <p:nvSpPr>
          <p:cNvPr id="7" name="Right Arrow 6">
            <a:extLst>
              <a:ext uri="{FF2B5EF4-FFF2-40B4-BE49-F238E27FC236}">
                <a16:creationId xmlns:a16="http://schemas.microsoft.com/office/drawing/2014/main" id="{59123155-4BCC-7045-A658-DE4A264673CF}"/>
              </a:ext>
            </a:extLst>
          </p:cNvPr>
          <p:cNvSpPr/>
          <p:nvPr/>
        </p:nvSpPr>
        <p:spPr>
          <a:xfrm rot="5400000">
            <a:off x="8141153" y="2365527"/>
            <a:ext cx="644217" cy="4690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BCC573D-20B3-9343-8A92-98630193F45A}"/>
              </a:ext>
            </a:extLst>
          </p:cNvPr>
          <p:cNvSpPr txBox="1">
            <a:spLocks/>
          </p:cNvSpPr>
          <p:nvPr/>
        </p:nvSpPr>
        <p:spPr>
          <a:xfrm>
            <a:off x="600376" y="2277961"/>
            <a:ext cx="3805321" cy="253492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bg1"/>
                </a:solidFill>
                <a:latin typeface="Avenir Book" panose="02000503020000020003" pitchFamily="2" charset="0"/>
              </a:rPr>
              <a:t>30 million records</a:t>
            </a:r>
            <a:br>
              <a:rPr lang="en-US" sz="2800" dirty="0">
                <a:solidFill>
                  <a:schemeClr val="bg1"/>
                </a:solidFill>
                <a:latin typeface="Avenir Book" panose="02000503020000020003" pitchFamily="2" charset="0"/>
              </a:rPr>
            </a:br>
            <a:br>
              <a:rPr lang="en-US" sz="2800" dirty="0">
                <a:solidFill>
                  <a:schemeClr val="bg1"/>
                </a:solidFill>
                <a:latin typeface="Avenir Book" panose="02000503020000020003" pitchFamily="2" charset="0"/>
              </a:rPr>
            </a:br>
            <a:r>
              <a:rPr lang="en-US" sz="2800" dirty="0">
                <a:solidFill>
                  <a:schemeClr val="bg1"/>
                </a:solidFill>
                <a:latin typeface="Avenir Book" panose="02000503020000020003" pitchFamily="2" charset="0"/>
              </a:rPr>
              <a:t>60 independent variables </a:t>
            </a:r>
            <a:br>
              <a:rPr lang="en-US" sz="2800" dirty="0">
                <a:solidFill>
                  <a:schemeClr val="bg1"/>
                </a:solidFill>
                <a:latin typeface="Avenir Book" panose="02000503020000020003" pitchFamily="2" charset="0"/>
              </a:rPr>
            </a:br>
            <a:br>
              <a:rPr lang="en-US" sz="2800" dirty="0">
                <a:solidFill>
                  <a:schemeClr val="bg1"/>
                </a:solidFill>
                <a:latin typeface="Avenir Book" panose="02000503020000020003" pitchFamily="2" charset="0"/>
              </a:rPr>
            </a:br>
            <a:r>
              <a:rPr lang="en-US" sz="2800" dirty="0">
                <a:solidFill>
                  <a:schemeClr val="bg1"/>
                </a:solidFill>
                <a:latin typeface="Avenir Book" panose="02000503020000020003" pitchFamily="2" charset="0"/>
              </a:rPr>
              <a:t>Pairwise learning to rank algorithm</a:t>
            </a:r>
            <a:br>
              <a:rPr lang="en-US" sz="2800" dirty="0">
                <a:solidFill>
                  <a:schemeClr val="bg1"/>
                </a:solidFill>
                <a:latin typeface="Avenir Book" panose="02000503020000020003" pitchFamily="2" charset="0"/>
              </a:rPr>
            </a:br>
            <a:endParaRPr lang="en-US" sz="2800" dirty="0">
              <a:solidFill>
                <a:schemeClr val="bg1"/>
              </a:solidFill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660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3567</TotalTime>
  <Words>2130</Words>
  <Application>Microsoft Macintosh PowerPoint</Application>
  <PresentationFormat>Widescreen</PresentationFormat>
  <Paragraphs>349</Paragraphs>
  <Slides>54</Slides>
  <Notes>53</Notes>
  <HiddenSlides>4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59" baseType="lpstr">
      <vt:lpstr>Arial</vt:lpstr>
      <vt:lpstr>Avenir Book</vt:lpstr>
      <vt:lpstr>Calibri</vt:lpstr>
      <vt:lpstr>Calibri Light</vt:lpstr>
      <vt:lpstr>Office Theme</vt:lpstr>
      <vt:lpstr>Interpreting Machine Learning Models</vt:lpstr>
      <vt:lpstr>Cool things I have worked on</vt:lpstr>
      <vt:lpstr>Machine learning interpretability methods</vt:lpstr>
      <vt:lpstr>Why machine learning interpretability matters</vt:lpstr>
      <vt:lpstr>Classification of machine learning interpretability methods</vt:lpstr>
      <vt:lpstr>List of machine learning interpretability methods</vt:lpstr>
      <vt:lpstr>Checklist</vt:lpstr>
      <vt:lpstr>Introduction to the hotel recommendation use case</vt:lpstr>
      <vt:lpstr>PowerPoint Presentation</vt:lpstr>
      <vt:lpstr>100 thousand records  10 independent variables   Pointwise learning to ranks algorithm </vt:lpstr>
      <vt:lpstr>Tree specific feature importance</vt:lpstr>
      <vt:lpstr>Given a tree based model the feature importance method provides a rank of all the features</vt:lpstr>
      <vt:lpstr>The impurity method explained</vt:lpstr>
      <vt:lpstr>The impurity method is biased towards continuous variables</vt:lpstr>
      <vt:lpstr>Hotel ranker impurity feature importance</vt:lpstr>
      <vt:lpstr>Exercise  Model specific feature importance</vt:lpstr>
      <vt:lpstr>Bias towards continuous variables</vt:lpstr>
      <vt:lpstr>Use with caution! </vt:lpstr>
      <vt:lpstr>Shapley Values</vt:lpstr>
      <vt:lpstr>Estimate the contribution for each player in a game  Shapley value regression  </vt:lpstr>
      <vt:lpstr>Innovative method for estimating Shapley Values applied to big data</vt:lpstr>
      <vt:lpstr>Hotel ranker Local explanation based on Shapley Values (search_uuid ==  “3d11ba8b-7547-4dbd-802a-6e98ddaca1cf”)</vt:lpstr>
      <vt:lpstr>Recommendations for similar users are based on the same features</vt:lpstr>
      <vt:lpstr>Predictions for similar users are based on the same features</vt:lpstr>
      <vt:lpstr>Different features matter for different users</vt:lpstr>
      <vt:lpstr>Different features matter for different users</vt:lpstr>
      <vt:lpstr>Exercise  Shapley Values</vt:lpstr>
      <vt:lpstr>The model fails to predict hotels with which the user hasn’t interacted (search_uuid == “c1657667-466b-4b1c-a627-aec3fe1fb7d8”)</vt:lpstr>
      <vt:lpstr>The model fails to predict hotels with which the user hasn’t interacted (search_uuid == “90851c82-fb74-4f91-9542-8757e2ff68aa”)</vt:lpstr>
      <vt:lpstr>At global level having a loyalty is very important </vt:lpstr>
      <vt:lpstr>Interpret with caution</vt:lpstr>
      <vt:lpstr>Surrogate Models</vt:lpstr>
      <vt:lpstr>Solving machine learning interpretability by using more machine learning   Global surrogate model </vt:lpstr>
      <vt:lpstr>A decision tree with depth 2 fails to approximate the random forest model</vt:lpstr>
      <vt:lpstr>Based on the global surrogate method distance is not amongst the top features</vt:lpstr>
      <vt:lpstr>Solving machine learning interpretability by using more machine learning   Local Interpretable Model-Agnostic Explanations (LIME)  </vt:lpstr>
      <vt:lpstr>The top two features are the same based on the LIME and the Shapley Values methods (search_uuid == “3d11ba8b-7547-4dbd-802a-6e98ddaca1cf”)</vt:lpstr>
      <vt:lpstr>Exercise  LIME</vt:lpstr>
      <vt:lpstr>The LIME and the Shapley Value methods are inline for the hotel we have predicted at the top (search_uuid == “90851c82-fb74-4f91-9542-8757e2ff68aa”)</vt:lpstr>
      <vt:lpstr>The LIME and the Shapley Value methods are inline for the mispredicted hotel (search_uuid == “90851c82-fb74-4f91-9542-8757e2ff68aa”)</vt:lpstr>
      <vt:lpstr>Spend the time to fine tune the surrogate model</vt:lpstr>
      <vt:lpstr>Summary</vt:lpstr>
      <vt:lpstr>How to pick an interpretability tool?  </vt:lpstr>
      <vt:lpstr>How to pick an interpretability tool?  </vt:lpstr>
      <vt:lpstr>Sources</vt:lpstr>
      <vt:lpstr>PowerPoint Presentation</vt:lpstr>
      <vt:lpstr>Appendix</vt:lpstr>
      <vt:lpstr>Permutation importance</vt:lpstr>
      <vt:lpstr>Permutation feature importance</vt:lpstr>
      <vt:lpstr>Use permutation feature importance on test data</vt:lpstr>
      <vt:lpstr>Rerun multiple times to ensure consistency</vt:lpstr>
      <vt:lpstr>Be prepared to wait</vt:lpstr>
      <vt:lpstr>Interpretable models</vt:lpstr>
      <vt:lpstr>The simplest model is the best model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Interpreting Machine Learning Models</dc:title>
  <dc:creator>Teodora Vrabcheva</dc:creator>
  <cp:lastModifiedBy>Teodora Vrabcheva</cp:lastModifiedBy>
  <cp:revision>57</cp:revision>
  <cp:lastPrinted>2019-12-08T14:10:58Z</cp:lastPrinted>
  <dcterms:created xsi:type="dcterms:W3CDTF">2019-12-07T15:56:31Z</dcterms:created>
  <dcterms:modified xsi:type="dcterms:W3CDTF">2019-12-10T14:39:11Z</dcterms:modified>
</cp:coreProperties>
</file>